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51"/>
  </p:notesMasterIdLst>
  <p:sldIdLst>
    <p:sldId id="256" r:id="rId42"/>
    <p:sldId id="257" r:id="rId43"/>
    <p:sldId id="258" r:id="rId44"/>
    <p:sldId id="259" r:id="rId45"/>
    <p:sldId id="260" r:id="rId46"/>
    <p:sldId id="261" r:id="rId47"/>
    <p:sldId id="262" r:id="rId48"/>
    <p:sldId id="263" r:id="rId49"/>
    <p:sldId id="264" r:id="rId50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Open Sans Extra Bold" charset="1" panose="020B0906030804020204"/>
      <p:regular r:id="rId10"/>
    </p:embeddedFont>
    <p:embeddedFont>
      <p:font typeface="Open Sans Extra Bold Italics" charset="1" panose="020B0906030804020204"/>
      <p:regular r:id="rId11"/>
    </p:embeddedFont>
    <p:embeddedFont>
      <p:font typeface="Poppins" charset="1" panose="00000500000000000000"/>
      <p:regular r:id="rId12"/>
    </p:embeddedFont>
    <p:embeddedFont>
      <p:font typeface="Poppins Bold" charset="1" panose="00000800000000000000"/>
      <p:regular r:id="rId13"/>
    </p:embeddedFont>
    <p:embeddedFont>
      <p:font typeface="Poppins Italics" charset="1" panose="00000500000000000000"/>
      <p:regular r:id="rId14"/>
    </p:embeddedFont>
    <p:embeddedFont>
      <p:font typeface="Poppins Bold Italics" charset="1" panose="00000800000000000000"/>
      <p:regular r:id="rId15"/>
    </p:embeddedFont>
    <p:embeddedFont>
      <p:font typeface="Poppins Thin" charset="1" panose="00000300000000000000"/>
      <p:regular r:id="rId16"/>
    </p:embeddedFont>
    <p:embeddedFont>
      <p:font typeface="Poppins Thin Italics" charset="1" panose="00000300000000000000"/>
      <p:regular r:id="rId17"/>
    </p:embeddedFont>
    <p:embeddedFont>
      <p:font typeface="Poppins Extra-Light" charset="1" panose="00000300000000000000"/>
      <p:regular r:id="rId18"/>
    </p:embeddedFont>
    <p:embeddedFont>
      <p:font typeface="Poppins Extra-Light Italics" charset="1" panose="00000300000000000000"/>
      <p:regular r:id="rId19"/>
    </p:embeddedFont>
    <p:embeddedFont>
      <p:font typeface="Poppins Light" charset="1" panose="00000400000000000000"/>
      <p:regular r:id="rId20"/>
    </p:embeddedFont>
    <p:embeddedFont>
      <p:font typeface="Poppins Light Italics" charset="1" panose="00000400000000000000"/>
      <p:regular r:id="rId21"/>
    </p:embeddedFont>
    <p:embeddedFont>
      <p:font typeface="Poppins Medium" charset="1" panose="00000600000000000000"/>
      <p:regular r:id="rId22"/>
    </p:embeddedFont>
    <p:embeddedFont>
      <p:font typeface="Poppins Medium Italics" charset="1" panose="00000600000000000000"/>
      <p:regular r:id="rId23"/>
    </p:embeddedFont>
    <p:embeddedFont>
      <p:font typeface="Poppins Semi-Bold" charset="1" panose="00000700000000000000"/>
      <p:regular r:id="rId24"/>
    </p:embeddedFont>
    <p:embeddedFont>
      <p:font typeface="Poppins Semi-Bold Italics" charset="1" panose="00000700000000000000"/>
      <p:regular r:id="rId25"/>
    </p:embeddedFont>
    <p:embeddedFont>
      <p:font typeface="Poppins Ultra-Bold" charset="1" panose="00000900000000000000"/>
      <p:regular r:id="rId26"/>
    </p:embeddedFont>
    <p:embeddedFont>
      <p:font typeface="Poppins Ultra-Bold Italics" charset="1" panose="00000900000000000000"/>
      <p:regular r:id="rId27"/>
    </p:embeddedFont>
    <p:embeddedFont>
      <p:font typeface="Poppins Heavy" charset="1" panose="00000A00000000000000"/>
      <p:regular r:id="rId28"/>
    </p:embeddedFont>
    <p:embeddedFont>
      <p:font typeface="Poppins Heavy Italics" charset="1" panose="00000A00000000000000"/>
      <p:regular r:id="rId29"/>
    </p:embeddedFont>
    <p:embeddedFont>
      <p:font typeface="Inter" charset="1" panose="020B0502030000000004"/>
      <p:regular r:id="rId30"/>
    </p:embeddedFont>
    <p:embeddedFont>
      <p:font typeface="Inter Bold" charset="1" panose="020B0802030000000004"/>
      <p:regular r:id="rId31"/>
    </p:embeddedFont>
    <p:embeddedFont>
      <p:font typeface="Inter Italics" charset="1" panose="020B0502030000000004"/>
      <p:regular r:id="rId32"/>
    </p:embeddedFont>
    <p:embeddedFont>
      <p:font typeface="Inter Bold Italics" charset="1" panose="020B0802030000000004"/>
      <p:regular r:id="rId33"/>
    </p:embeddedFont>
    <p:embeddedFont>
      <p:font typeface="Inter Thin" charset="1" panose="020B0A02050000000004"/>
      <p:regular r:id="rId34"/>
    </p:embeddedFont>
    <p:embeddedFont>
      <p:font typeface="Inter Thin Italics" charset="1" panose="020B0A02050000000004"/>
      <p:regular r:id="rId35"/>
    </p:embeddedFont>
    <p:embeddedFont>
      <p:font typeface="Inter Extra-Light" charset="1" panose="02000503000000020004"/>
      <p:regular r:id="rId36"/>
    </p:embeddedFont>
    <p:embeddedFont>
      <p:font typeface="Inter Light" charset="1" panose="02000503000000020004"/>
      <p:regular r:id="rId37"/>
    </p:embeddedFont>
    <p:embeddedFont>
      <p:font typeface="Inter Medium" charset="1" panose="02000503000000020004"/>
      <p:regular r:id="rId38"/>
    </p:embeddedFont>
    <p:embeddedFont>
      <p:font typeface="Inter Semi-Bold" charset="1" panose="02000503000000020004"/>
      <p:regular r:id="rId39"/>
    </p:embeddedFont>
    <p:embeddedFont>
      <p:font typeface="Inter Ultra-Bold" charset="1" panose="02000503000000020004"/>
      <p:regular r:id="rId40"/>
    </p:embeddedFont>
    <p:embeddedFont>
      <p:font typeface="Inter Heavy" charset="1" panose="02000503000000020004"/>
      <p:regular r:id="rId4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slides/slide1.xml" Type="http://schemas.openxmlformats.org/officeDocument/2006/relationships/slide"/><Relationship Id="rId43" Target="slides/slide2.xml" Type="http://schemas.openxmlformats.org/officeDocument/2006/relationships/slide"/><Relationship Id="rId44" Target="slides/slide3.xml" Type="http://schemas.openxmlformats.org/officeDocument/2006/relationships/slide"/><Relationship Id="rId45" Target="slides/slide4.xml" Type="http://schemas.openxmlformats.org/officeDocument/2006/relationships/slide"/><Relationship Id="rId46" Target="slides/slide5.xml" Type="http://schemas.openxmlformats.org/officeDocument/2006/relationships/slide"/><Relationship Id="rId47" Target="slides/slide6.xml" Type="http://schemas.openxmlformats.org/officeDocument/2006/relationships/slide"/><Relationship Id="rId48" Target="slides/slide7.xml" Type="http://schemas.openxmlformats.org/officeDocument/2006/relationships/slide"/><Relationship Id="rId49" Target="slides/slide8.xml" Type="http://schemas.openxmlformats.org/officeDocument/2006/relationships/slide"/><Relationship Id="rId5" Target="tableStyles.xml" Type="http://schemas.openxmlformats.org/officeDocument/2006/relationships/tableStyles"/><Relationship Id="rId50" Target="slides/slide9.xml" Type="http://schemas.openxmlformats.org/officeDocument/2006/relationships/slide"/><Relationship Id="rId51" Target="notesMasters/notesMaster1.xml" Type="http://schemas.openxmlformats.org/officeDocument/2006/relationships/notesMaster"/><Relationship Id="rId52" Target="theme/theme2.xml" Type="http://schemas.openxmlformats.org/officeDocument/2006/relationships/theme"/><Relationship Id="rId53" Target="notesSlides/notesSlide1.xml" Type="http://schemas.openxmlformats.org/officeDocument/2006/relationships/notesSlide"/><Relationship Id="rId54" Target="notesSlides/notesSlide2.xml" Type="http://schemas.openxmlformats.org/officeDocument/2006/relationships/notesSlide"/><Relationship Id="rId55" Target="notesSlides/notesSlide3.xml" Type="http://schemas.openxmlformats.org/officeDocument/2006/relationships/notesSlide"/><Relationship Id="rId56" Target="notesSlides/notesSlide4.xml" Type="http://schemas.openxmlformats.org/officeDocument/2006/relationships/notesSlide"/><Relationship Id="rId57" Target="notesSlides/notesSlide5.xml" Type="http://schemas.openxmlformats.org/officeDocument/2006/relationships/notesSlide"/><Relationship Id="rId58" Target="notesSlides/notesSlide6.xml" Type="http://schemas.openxmlformats.org/officeDocument/2006/relationships/notesSlide"/><Relationship Id="rId59" Target="notesSlides/notesSlide7.xml" Type="http://schemas.openxmlformats.org/officeDocument/2006/relationships/notesSlide"/><Relationship Id="rId6" Target="fonts/font6.fntdata" Type="http://schemas.openxmlformats.org/officeDocument/2006/relationships/font"/><Relationship Id="rId60" Target="notesSlides/notesSlide8.xml" Type="http://schemas.openxmlformats.org/officeDocument/2006/relationships/notesSlide"/><Relationship Id="rId61" Target="notesSlides/notesSlide9.xml" Type="http://schemas.openxmlformats.org/officeDocument/2006/relationships/notesSlide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notesMasters/_rels/notesMaster1.xml.rels><?xml version="1.0" encoding="UTF-8" standalone="no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_rels/notesSlide2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3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4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5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6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_rels/notesSlide7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.xml" Type="http://schemas.openxmlformats.org/officeDocument/2006/relationships/slide"/></Relationships>
</file>

<file path=ppt/notesSlides/_rels/notesSlide8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.xml" Type="http://schemas.openxmlformats.org/officeDocument/2006/relationships/slide"/></Relationships>
</file>

<file path=ppt/notesSlides/_rels/notesSlide9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9.xml" Type="http://schemas.openxmlformats.org/officeDocument/2006/relationships/slide"/></Relationships>
</file>

<file path=ppt/notesSlides/notesSlide1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2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3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4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5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6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7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8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9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.png" Type="http://schemas.openxmlformats.org/officeDocument/2006/relationships/image"/><Relationship Id="rId4" Target="../media/image2.sv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5.png" Type="http://schemas.openxmlformats.org/officeDocument/2006/relationships/image"/><Relationship Id="rId6" Target="../media/image1.png" Type="http://schemas.openxmlformats.org/officeDocument/2006/relationships/image"/><Relationship Id="rId7" Target="../media/image2.svg" Type="http://schemas.openxmlformats.org/officeDocument/2006/relationships/image"/><Relationship Id="rId8" Target="../media/image6.png" Type="http://schemas.openxmlformats.org/officeDocument/2006/relationships/image"/><Relationship Id="rId9" Target="../media/image7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8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Relationship Id="rId3" Target="../media/image1.png" Type="http://schemas.openxmlformats.org/officeDocument/2006/relationships/image"/><Relationship Id="rId4" Target="../media/image2.sv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5.xml" Type="http://schemas.openxmlformats.org/officeDocument/2006/relationships/notesSlide"/><Relationship Id="rId3" Target="../media/image1.png" Type="http://schemas.openxmlformats.org/officeDocument/2006/relationships/image"/><Relationship Id="rId4" Target="../media/image2.sv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6.xml" Type="http://schemas.openxmlformats.org/officeDocument/2006/relationships/notesSlide"/><Relationship Id="rId3" Target="../media/image9.png" Type="http://schemas.openxmlformats.org/officeDocument/2006/relationships/image"/><Relationship Id="rId4" Target="../media/image10.svg" Type="http://schemas.openxmlformats.org/officeDocument/2006/relationships/image"/><Relationship Id="rId5" Target="../media/image1.png" Type="http://schemas.openxmlformats.org/officeDocument/2006/relationships/image"/><Relationship Id="rId6" Target="../media/image2.sv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7.xml" Type="http://schemas.openxmlformats.org/officeDocument/2006/relationships/notesSlide"/><Relationship Id="rId3" Target="../media/image9.png" Type="http://schemas.openxmlformats.org/officeDocument/2006/relationships/image"/><Relationship Id="rId4" Target="../media/image10.svg" Type="http://schemas.openxmlformats.org/officeDocument/2006/relationships/image"/><Relationship Id="rId5" Target="../media/image1.png" Type="http://schemas.openxmlformats.org/officeDocument/2006/relationships/image"/><Relationship Id="rId6" Target="../media/image2.sv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8.xml" Type="http://schemas.openxmlformats.org/officeDocument/2006/relationships/notesSlide"/><Relationship Id="rId3" Target="../media/image1.png" Type="http://schemas.openxmlformats.org/officeDocument/2006/relationships/image"/><Relationship Id="rId4" Target="../media/image2.sv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9.xml" Type="http://schemas.openxmlformats.org/officeDocument/2006/relationships/notesSlid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1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08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5143500"/>
            <a:ext cx="5707176" cy="5707176"/>
          </a:xfrm>
          <a:custGeom>
            <a:avLst/>
            <a:gdLst/>
            <a:ahLst/>
            <a:cxnLst/>
            <a:rect r="r" b="b" t="t" l="l"/>
            <a:pathLst>
              <a:path h="5707176" w="5707176">
                <a:moveTo>
                  <a:pt x="0" y="0"/>
                </a:moveTo>
                <a:lnTo>
                  <a:pt x="5707176" y="0"/>
                </a:lnTo>
                <a:lnTo>
                  <a:pt x="5707176" y="5707176"/>
                </a:lnTo>
                <a:lnTo>
                  <a:pt x="0" y="570717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1232482"/>
            <a:ext cx="5707176" cy="5707176"/>
          </a:xfrm>
          <a:custGeom>
            <a:avLst/>
            <a:gdLst/>
            <a:ahLst/>
            <a:cxnLst/>
            <a:rect r="r" b="b" t="t" l="l"/>
            <a:pathLst>
              <a:path h="5707176" w="5707176">
                <a:moveTo>
                  <a:pt x="0" y="0"/>
                </a:moveTo>
                <a:lnTo>
                  <a:pt x="5707176" y="0"/>
                </a:lnTo>
                <a:lnTo>
                  <a:pt x="5707176" y="5707176"/>
                </a:lnTo>
                <a:lnTo>
                  <a:pt x="0" y="570717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-2491638"/>
            <a:ext cx="5707176" cy="5707176"/>
          </a:xfrm>
          <a:custGeom>
            <a:avLst/>
            <a:gdLst/>
            <a:ahLst/>
            <a:cxnLst/>
            <a:rect r="r" b="b" t="t" l="l"/>
            <a:pathLst>
              <a:path h="5707176" w="5707176">
                <a:moveTo>
                  <a:pt x="0" y="0"/>
                </a:moveTo>
                <a:lnTo>
                  <a:pt x="5707176" y="0"/>
                </a:lnTo>
                <a:lnTo>
                  <a:pt x="5707176" y="5707176"/>
                </a:lnTo>
                <a:lnTo>
                  <a:pt x="0" y="570717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6735876" y="2721823"/>
            <a:ext cx="11227704" cy="9874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150"/>
              </a:lnSpc>
            </a:pPr>
            <a:r>
              <a:rPr lang="en-US" sz="6500" spc="-162">
                <a:solidFill>
                  <a:srgbClr val="FFFFFF"/>
                </a:solidFill>
                <a:latin typeface="Poppins Ultra-Bold"/>
              </a:rPr>
              <a:t>Cronograma Encontro 2</a:t>
            </a:r>
            <a:r>
              <a:rPr lang="en-US" sz="6500" spc="-162">
                <a:solidFill>
                  <a:srgbClr val="89FFDB"/>
                </a:solidFill>
                <a:latin typeface="Poppins Ultra-Bold"/>
              </a:rPr>
              <a:t>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049512" y="3876520"/>
            <a:ext cx="7930487" cy="1841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39749" indent="-269875" lvl="1">
              <a:lnSpc>
                <a:spcPts val="4999"/>
              </a:lnSpc>
              <a:buFont typeface="Arial"/>
              <a:buChar char="•"/>
            </a:pPr>
            <a:r>
              <a:rPr lang="en-US" sz="2499" spc="312">
                <a:solidFill>
                  <a:srgbClr val="FFFFFF"/>
                </a:solidFill>
                <a:latin typeface="Poppins"/>
              </a:rPr>
              <a:t>INICIAR PRIMEIRO PROJETO</a:t>
            </a:r>
          </a:p>
          <a:p>
            <a:pPr marL="539749" indent="-269875" lvl="1">
              <a:lnSpc>
                <a:spcPts val="4999"/>
              </a:lnSpc>
              <a:buFont typeface="Arial"/>
              <a:buChar char="•"/>
            </a:pPr>
            <a:r>
              <a:rPr lang="en-US" sz="2499" spc="312">
                <a:solidFill>
                  <a:srgbClr val="FFFFFF"/>
                </a:solidFill>
                <a:latin typeface="Poppins"/>
              </a:rPr>
              <a:t>DEMONSTRAR PRIMEIROS WIDGETS</a:t>
            </a:r>
          </a:p>
          <a:p>
            <a:pPr marL="539749" indent="-269875" lvl="1">
              <a:lnSpc>
                <a:spcPts val="4999"/>
              </a:lnSpc>
              <a:buFont typeface="Arial"/>
              <a:buChar char="•"/>
            </a:pPr>
            <a:r>
              <a:rPr lang="en-US" sz="2499" spc="312">
                <a:solidFill>
                  <a:srgbClr val="FFFFFF"/>
                </a:solidFill>
                <a:latin typeface="Poppins"/>
              </a:rPr>
              <a:t>HANDS-ON - ENTREGA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08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10817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5400000">
            <a:off x="288640" y="-1737700"/>
            <a:ext cx="12571376" cy="13978662"/>
          </a:xfrm>
          <a:custGeom>
            <a:avLst/>
            <a:gdLst/>
            <a:ahLst/>
            <a:cxnLst/>
            <a:rect r="r" b="b" t="t" l="l"/>
            <a:pathLst>
              <a:path h="13978662" w="12571376">
                <a:moveTo>
                  <a:pt x="0" y="0"/>
                </a:moveTo>
                <a:lnTo>
                  <a:pt x="12571376" y="0"/>
                </a:lnTo>
                <a:lnTo>
                  <a:pt x="12571376" y="13978662"/>
                </a:lnTo>
                <a:lnTo>
                  <a:pt x="0" y="139786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48054" t="-71303" r="-42425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337246" y="-207530"/>
            <a:ext cx="8950754" cy="11744849"/>
          </a:xfrm>
          <a:custGeom>
            <a:avLst/>
            <a:gdLst/>
            <a:ahLst/>
            <a:cxnLst/>
            <a:rect r="r" b="b" t="t" l="l"/>
            <a:pathLst>
              <a:path h="11744849" w="8950754">
                <a:moveTo>
                  <a:pt x="0" y="0"/>
                </a:moveTo>
                <a:lnTo>
                  <a:pt x="8950754" y="0"/>
                </a:lnTo>
                <a:lnTo>
                  <a:pt x="8950754" y="11744849"/>
                </a:lnTo>
                <a:lnTo>
                  <a:pt x="0" y="1174484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8000"/>
            </a:blip>
            <a:stretch>
              <a:fillRect l="-86677" t="-11550" r="-98479" b="-4932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true" rot="0">
            <a:off x="9189279" y="5035369"/>
            <a:ext cx="7925404" cy="7925404"/>
          </a:xfrm>
          <a:custGeom>
            <a:avLst/>
            <a:gdLst/>
            <a:ahLst/>
            <a:cxnLst/>
            <a:rect r="r" b="b" t="t" l="l"/>
            <a:pathLst>
              <a:path h="7925404" w="7925404">
                <a:moveTo>
                  <a:pt x="0" y="7925404"/>
                </a:moveTo>
                <a:lnTo>
                  <a:pt x="7925405" y="7925404"/>
                </a:lnTo>
                <a:lnTo>
                  <a:pt x="7925405" y="0"/>
                </a:lnTo>
                <a:lnTo>
                  <a:pt x="0" y="0"/>
                </a:lnTo>
                <a:lnTo>
                  <a:pt x="0" y="7925404"/>
                </a:lnTo>
                <a:close/>
              </a:path>
            </a:pathLst>
          </a:custGeom>
          <a:blipFill>
            <a:blip r:embed="rId6">
              <a:alphaModFix amt="25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189279" y="1215924"/>
            <a:ext cx="7925404" cy="7925404"/>
          </a:xfrm>
          <a:custGeom>
            <a:avLst/>
            <a:gdLst/>
            <a:ahLst/>
            <a:cxnLst/>
            <a:rect r="r" b="b" t="t" l="l"/>
            <a:pathLst>
              <a:path h="7925404" w="7925404">
                <a:moveTo>
                  <a:pt x="0" y="0"/>
                </a:moveTo>
                <a:lnTo>
                  <a:pt x="7925405" y="0"/>
                </a:lnTo>
                <a:lnTo>
                  <a:pt x="7925405" y="7925405"/>
                </a:lnTo>
                <a:lnTo>
                  <a:pt x="0" y="792540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25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189279" y="-2673773"/>
            <a:ext cx="7925404" cy="7925404"/>
          </a:xfrm>
          <a:custGeom>
            <a:avLst/>
            <a:gdLst/>
            <a:ahLst/>
            <a:cxnLst/>
            <a:rect r="r" b="b" t="t" l="l"/>
            <a:pathLst>
              <a:path h="7925404" w="7925404">
                <a:moveTo>
                  <a:pt x="0" y="0"/>
                </a:moveTo>
                <a:lnTo>
                  <a:pt x="7925405" y="0"/>
                </a:lnTo>
                <a:lnTo>
                  <a:pt x="7925405" y="7925404"/>
                </a:lnTo>
                <a:lnTo>
                  <a:pt x="0" y="792540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25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876392" y="7419764"/>
            <a:ext cx="1823236" cy="960487"/>
            <a:chOff x="0" y="0"/>
            <a:chExt cx="480194" cy="25296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80194" cy="252968"/>
            </a:xfrm>
            <a:custGeom>
              <a:avLst/>
              <a:gdLst/>
              <a:ahLst/>
              <a:cxnLst/>
              <a:rect r="r" b="b" t="t" l="l"/>
              <a:pathLst>
                <a:path h="252968" w="480194">
                  <a:moveTo>
                    <a:pt x="126484" y="0"/>
                  </a:moveTo>
                  <a:lnTo>
                    <a:pt x="353710" y="0"/>
                  </a:lnTo>
                  <a:cubicBezTo>
                    <a:pt x="387256" y="0"/>
                    <a:pt x="419427" y="13326"/>
                    <a:pt x="443148" y="37046"/>
                  </a:cubicBezTo>
                  <a:cubicBezTo>
                    <a:pt x="466868" y="60767"/>
                    <a:pt x="480194" y="92938"/>
                    <a:pt x="480194" y="126484"/>
                  </a:cubicBezTo>
                  <a:lnTo>
                    <a:pt x="480194" y="126484"/>
                  </a:lnTo>
                  <a:cubicBezTo>
                    <a:pt x="480194" y="160030"/>
                    <a:pt x="466868" y="192201"/>
                    <a:pt x="443148" y="215922"/>
                  </a:cubicBezTo>
                  <a:cubicBezTo>
                    <a:pt x="419427" y="239642"/>
                    <a:pt x="387256" y="252968"/>
                    <a:pt x="353710" y="252968"/>
                  </a:cubicBezTo>
                  <a:lnTo>
                    <a:pt x="126484" y="252968"/>
                  </a:lnTo>
                  <a:cubicBezTo>
                    <a:pt x="92938" y="252968"/>
                    <a:pt x="60767" y="239642"/>
                    <a:pt x="37046" y="215922"/>
                  </a:cubicBezTo>
                  <a:cubicBezTo>
                    <a:pt x="13326" y="192201"/>
                    <a:pt x="0" y="160030"/>
                    <a:pt x="0" y="126484"/>
                  </a:cubicBezTo>
                  <a:lnTo>
                    <a:pt x="0" y="126484"/>
                  </a:lnTo>
                  <a:cubicBezTo>
                    <a:pt x="0" y="92938"/>
                    <a:pt x="13326" y="60767"/>
                    <a:pt x="37046" y="37046"/>
                  </a:cubicBezTo>
                  <a:cubicBezTo>
                    <a:pt x="60767" y="13326"/>
                    <a:pt x="92938" y="0"/>
                    <a:pt x="12648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>
              <a:solidFill>
                <a:srgbClr val="FFFFFF"/>
              </a:solidFill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2289151" y="7678428"/>
            <a:ext cx="986790" cy="443158"/>
          </a:xfrm>
          <a:custGeom>
            <a:avLst/>
            <a:gdLst/>
            <a:ahLst/>
            <a:cxnLst/>
            <a:rect r="r" b="b" t="t" l="l"/>
            <a:pathLst>
              <a:path h="443158" w="986790">
                <a:moveTo>
                  <a:pt x="0" y="0"/>
                </a:moveTo>
                <a:lnTo>
                  <a:pt x="986790" y="0"/>
                </a:lnTo>
                <a:lnTo>
                  <a:pt x="986790" y="443159"/>
                </a:lnTo>
                <a:lnTo>
                  <a:pt x="0" y="44315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559932" y="1288929"/>
            <a:ext cx="7312888" cy="3945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120"/>
              </a:lnSpc>
            </a:pPr>
            <a:r>
              <a:rPr lang="en-US" sz="9200" spc="-230">
                <a:solidFill>
                  <a:srgbClr val="FFFFFF"/>
                </a:solidFill>
                <a:latin typeface="Poppins Bold"/>
              </a:rPr>
              <a:t>Primeira Aplicação Flutter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559932" y="5546492"/>
            <a:ext cx="6505805" cy="12769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530"/>
              </a:lnSpc>
            </a:pPr>
            <a:r>
              <a:rPr lang="en-US" sz="2300" spc="287">
                <a:solidFill>
                  <a:srgbClr val="FFFFFF"/>
                </a:solidFill>
                <a:latin typeface="Poppins"/>
              </a:rPr>
              <a:t>VAMOS ENTENDER A PRIMEIRA APLICAÇÃO CRIADA AO USAR O COMANDO “FLUTTER CREATE &lt;PROJETO&gt;”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10817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-5400000">
            <a:off x="3793526" y="-1589387"/>
            <a:ext cx="13465774" cy="13465774"/>
          </a:xfrm>
          <a:custGeom>
            <a:avLst/>
            <a:gdLst/>
            <a:ahLst/>
            <a:cxnLst/>
            <a:rect r="r" b="b" t="t" l="l"/>
            <a:pathLst>
              <a:path h="13465774" w="13465774">
                <a:moveTo>
                  <a:pt x="0" y="0"/>
                </a:moveTo>
                <a:lnTo>
                  <a:pt x="13465774" y="0"/>
                </a:lnTo>
                <a:lnTo>
                  <a:pt x="13465774" y="13465774"/>
                </a:lnTo>
                <a:lnTo>
                  <a:pt x="0" y="1346577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5400000">
            <a:off x="-6200299" y="-1589387"/>
            <a:ext cx="13465774" cy="13465774"/>
          </a:xfrm>
          <a:custGeom>
            <a:avLst/>
            <a:gdLst/>
            <a:ahLst/>
            <a:cxnLst/>
            <a:rect r="r" b="b" t="t" l="l"/>
            <a:pathLst>
              <a:path h="13465774" w="13465774">
                <a:moveTo>
                  <a:pt x="0" y="0"/>
                </a:moveTo>
                <a:lnTo>
                  <a:pt x="13465773" y="0"/>
                </a:lnTo>
                <a:lnTo>
                  <a:pt x="13465773" y="13465774"/>
                </a:lnTo>
                <a:lnTo>
                  <a:pt x="0" y="1346577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028700" y="1028700"/>
            <a:ext cx="7626782" cy="2137786"/>
            <a:chOff x="0" y="0"/>
            <a:chExt cx="1874780" cy="5255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874780" cy="525500"/>
            </a:xfrm>
            <a:custGeom>
              <a:avLst/>
              <a:gdLst/>
              <a:ahLst/>
              <a:cxnLst/>
              <a:rect r="r" b="b" t="t" l="l"/>
              <a:pathLst>
                <a:path h="525500" w="1874780">
                  <a:moveTo>
                    <a:pt x="51770" y="0"/>
                  </a:moveTo>
                  <a:lnTo>
                    <a:pt x="1823010" y="0"/>
                  </a:lnTo>
                  <a:cubicBezTo>
                    <a:pt x="1851602" y="0"/>
                    <a:pt x="1874780" y="23178"/>
                    <a:pt x="1874780" y="51770"/>
                  </a:cubicBezTo>
                  <a:lnTo>
                    <a:pt x="1874780" y="473731"/>
                  </a:lnTo>
                  <a:cubicBezTo>
                    <a:pt x="1874780" y="502322"/>
                    <a:pt x="1851602" y="525500"/>
                    <a:pt x="1823010" y="525500"/>
                  </a:cubicBezTo>
                  <a:lnTo>
                    <a:pt x="51770" y="525500"/>
                  </a:lnTo>
                  <a:cubicBezTo>
                    <a:pt x="38040" y="525500"/>
                    <a:pt x="24872" y="520046"/>
                    <a:pt x="15163" y="510337"/>
                  </a:cubicBezTo>
                  <a:cubicBezTo>
                    <a:pt x="5454" y="500629"/>
                    <a:pt x="0" y="487461"/>
                    <a:pt x="0" y="473731"/>
                  </a:cubicBezTo>
                  <a:lnTo>
                    <a:pt x="0" y="51770"/>
                  </a:lnTo>
                  <a:cubicBezTo>
                    <a:pt x="0" y="23178"/>
                    <a:pt x="23178" y="0"/>
                    <a:pt x="51770" y="0"/>
                  </a:cubicBezTo>
                  <a:close/>
                </a:path>
              </a:pathLst>
            </a:custGeom>
            <a:solidFill>
              <a:srgbClr val="010817">
                <a:alpha val="44706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3038178" y="6533473"/>
            <a:ext cx="12211643" cy="3467504"/>
          </a:xfrm>
          <a:custGeom>
            <a:avLst/>
            <a:gdLst/>
            <a:ahLst/>
            <a:cxnLst/>
            <a:rect r="r" b="b" t="t" l="l"/>
            <a:pathLst>
              <a:path h="3467504" w="12211643">
                <a:moveTo>
                  <a:pt x="0" y="0"/>
                </a:moveTo>
                <a:lnTo>
                  <a:pt x="12211644" y="0"/>
                </a:lnTo>
                <a:lnTo>
                  <a:pt x="12211644" y="3467504"/>
                </a:lnTo>
                <a:lnTo>
                  <a:pt x="0" y="346750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858481" y="1533395"/>
            <a:ext cx="5161978" cy="9759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629"/>
              </a:lnSpc>
            </a:pPr>
            <a:r>
              <a:rPr lang="en-US" sz="5449">
                <a:solidFill>
                  <a:srgbClr val="FFFFFF"/>
                </a:solidFill>
                <a:latin typeface="Poppins Bold Italics"/>
              </a:rPr>
              <a:t>runApp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59912" y="3426369"/>
            <a:ext cx="8080343" cy="9622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898"/>
              </a:lnSpc>
            </a:pPr>
            <a:r>
              <a:rPr lang="en-US" sz="2437" spc="-48">
                <a:solidFill>
                  <a:srgbClr val="E5E0DF"/>
                </a:solidFill>
                <a:latin typeface="Poppins"/>
              </a:rPr>
              <a:t>É a </a:t>
            </a:r>
            <a:r>
              <a:rPr lang="en-US" sz="2437" spc="-48">
                <a:solidFill>
                  <a:srgbClr val="89FFDB"/>
                </a:solidFill>
                <a:latin typeface="Poppins"/>
              </a:rPr>
              <a:t>função</a:t>
            </a:r>
            <a:r>
              <a:rPr lang="en-US" sz="2437" spc="-48">
                <a:solidFill>
                  <a:srgbClr val="E5E0DF"/>
                </a:solidFill>
                <a:latin typeface="Poppins"/>
              </a:rPr>
              <a:t> de inicialização do projeto Flutter presente na </a:t>
            </a:r>
            <a:r>
              <a:rPr lang="en-US" sz="2437" spc="-48">
                <a:solidFill>
                  <a:srgbClr val="89FFDB"/>
                </a:solidFill>
                <a:latin typeface="Poppins"/>
              </a:rPr>
              <a:t>Main</a:t>
            </a:r>
            <a:r>
              <a:rPr lang="en-US" sz="2437" spc="-48">
                <a:solidFill>
                  <a:srgbClr val="E5E0DF"/>
                </a:solidFill>
                <a:latin typeface="Poppins"/>
              </a:rPr>
              <a:t> do projeto.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049756" y="1533395"/>
            <a:ext cx="5161978" cy="9759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629"/>
              </a:lnSpc>
            </a:pPr>
            <a:r>
              <a:rPr lang="en-US" sz="5449">
                <a:solidFill>
                  <a:srgbClr val="FFFFFF"/>
                </a:solidFill>
                <a:latin typeface="Poppins Bold Italics"/>
              </a:rPr>
              <a:t>CTRL + Clique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720440" y="3426369"/>
            <a:ext cx="8080343" cy="9622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898"/>
              </a:lnSpc>
            </a:pPr>
            <a:r>
              <a:rPr lang="en-US" sz="2437" spc="-48">
                <a:solidFill>
                  <a:srgbClr val="89FFDB"/>
                </a:solidFill>
                <a:latin typeface="Poppins"/>
              </a:rPr>
              <a:t>Comando </a:t>
            </a:r>
            <a:r>
              <a:rPr lang="en-US" sz="2437" spc="-48">
                <a:solidFill>
                  <a:srgbClr val="E5E0DF"/>
                </a:solidFill>
                <a:latin typeface="Poppins"/>
              </a:rPr>
              <a:t>no VS Code para localizarmos onde estão localizados os widgets e funções do projeto.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129615" y="5264870"/>
            <a:ext cx="6028771" cy="9759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629"/>
              </a:lnSpc>
            </a:pPr>
            <a:r>
              <a:rPr lang="en-US" sz="5449">
                <a:solidFill>
                  <a:srgbClr val="FFFFFF"/>
                </a:solidFill>
                <a:latin typeface="Poppins Bold Italics"/>
              </a:rPr>
              <a:t>Flutter extension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5418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10817"/>
            </a:solidFill>
          </p:spPr>
        </p:sp>
      </p:grpSp>
      <p:sp>
        <p:nvSpPr>
          <p:cNvPr name="TextBox 4" id="4"/>
          <p:cNvSpPr txBox="true"/>
          <p:nvPr/>
        </p:nvSpPr>
        <p:spPr>
          <a:xfrm rot="0">
            <a:off x="3005459" y="408000"/>
            <a:ext cx="12277082" cy="1393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120"/>
              </a:lnSpc>
            </a:pPr>
            <a:r>
              <a:rPr lang="en-US" sz="9200" spc="-230">
                <a:solidFill>
                  <a:srgbClr val="FFFFFF"/>
                </a:solidFill>
                <a:latin typeface="Poppins Ultra-Bold"/>
              </a:rPr>
              <a:t>State</a:t>
            </a:r>
            <a:r>
              <a:rPr lang="en-US" sz="9200" spc="-230">
                <a:solidFill>
                  <a:srgbClr val="89FFDB"/>
                </a:solidFill>
                <a:latin typeface="Poppins Ultra-Bold"/>
              </a:rPr>
              <a:t>less</a:t>
            </a:r>
            <a:r>
              <a:rPr lang="en-US" sz="9200" spc="-230">
                <a:solidFill>
                  <a:srgbClr val="FFFFFF"/>
                </a:solidFill>
                <a:latin typeface="Poppins Ultra-Bold"/>
              </a:rPr>
              <a:t> x State</a:t>
            </a:r>
            <a:r>
              <a:rPr lang="en-US" sz="9200" spc="-230">
                <a:solidFill>
                  <a:srgbClr val="89FFDB"/>
                </a:solidFill>
                <a:latin typeface="Poppins Ultra-Bold"/>
              </a:rPr>
              <a:t>Ful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-5400000">
            <a:off x="-3439563" y="-896720"/>
            <a:ext cx="12080440" cy="12080440"/>
          </a:xfrm>
          <a:custGeom>
            <a:avLst/>
            <a:gdLst/>
            <a:ahLst/>
            <a:cxnLst/>
            <a:rect r="r" b="b" t="t" l="l"/>
            <a:pathLst>
              <a:path h="12080440" w="12080440">
                <a:moveTo>
                  <a:pt x="0" y="0"/>
                </a:moveTo>
                <a:lnTo>
                  <a:pt x="12080439" y="0"/>
                </a:lnTo>
                <a:lnTo>
                  <a:pt x="12080439" y="12080440"/>
                </a:lnTo>
                <a:lnTo>
                  <a:pt x="0" y="120804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957268" y="3315037"/>
            <a:ext cx="8219441" cy="2813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863599" indent="-431800" lvl="1">
              <a:lnSpc>
                <a:spcPts val="4399"/>
              </a:lnSpc>
              <a:buFont typeface="Arial"/>
              <a:buChar char="•"/>
            </a:pPr>
            <a:r>
              <a:rPr lang="en-US" sz="3999" spc="-99">
                <a:solidFill>
                  <a:srgbClr val="89FFDB"/>
                </a:solidFill>
                <a:latin typeface="Poppins"/>
              </a:rPr>
              <a:t>Sem </a:t>
            </a:r>
            <a:r>
              <a:rPr lang="en-US" sz="3999" spc="-99">
                <a:solidFill>
                  <a:srgbClr val="FFFFFF"/>
                </a:solidFill>
                <a:latin typeface="Poppins"/>
              </a:rPr>
              <a:t>estado;</a:t>
            </a:r>
          </a:p>
          <a:p>
            <a:pPr marL="863599" indent="-431800" lvl="1">
              <a:lnSpc>
                <a:spcPts val="4399"/>
              </a:lnSpc>
              <a:buFont typeface="Arial"/>
              <a:buChar char="•"/>
            </a:pPr>
            <a:r>
              <a:rPr lang="en-US" sz="3999" spc="-99">
                <a:solidFill>
                  <a:srgbClr val="FFFFFF"/>
                </a:solidFill>
                <a:latin typeface="Poppins"/>
              </a:rPr>
              <a:t>Componentes/Páginas </a:t>
            </a:r>
            <a:r>
              <a:rPr lang="en-US" sz="3999" spc="-99">
                <a:solidFill>
                  <a:srgbClr val="89FFDB"/>
                </a:solidFill>
                <a:latin typeface="Poppins"/>
              </a:rPr>
              <a:t>estáticas</a:t>
            </a:r>
            <a:r>
              <a:rPr lang="en-US" sz="3999" spc="-99">
                <a:solidFill>
                  <a:srgbClr val="FFFFFF"/>
                </a:solidFill>
                <a:latin typeface="Poppins"/>
              </a:rPr>
              <a:t>;</a:t>
            </a:r>
          </a:p>
          <a:p>
            <a:pPr marL="863599" indent="-431800" lvl="1">
              <a:lnSpc>
                <a:spcPts val="4399"/>
              </a:lnSpc>
              <a:buFont typeface="Arial"/>
              <a:buChar char="•"/>
            </a:pPr>
            <a:r>
              <a:rPr lang="en-US" sz="3999" spc="-99">
                <a:solidFill>
                  <a:srgbClr val="FFFFFF"/>
                </a:solidFill>
                <a:latin typeface="Poppins"/>
              </a:rPr>
              <a:t>Uma vez criado, não pode ser alterado, </a:t>
            </a:r>
            <a:r>
              <a:rPr lang="en-US" sz="3999" spc="-99">
                <a:solidFill>
                  <a:srgbClr val="89FFDB"/>
                </a:solidFill>
                <a:latin typeface="Poppins"/>
              </a:rPr>
              <a:t>imutável</a:t>
            </a:r>
            <a:r>
              <a:rPr lang="en-US" sz="3999" spc="-99">
                <a:solidFill>
                  <a:srgbClr val="FFFFFF"/>
                </a:solidFill>
                <a:latin typeface="Poppins"/>
              </a:rPr>
              <a:t>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242127" y="3315037"/>
            <a:ext cx="8219441" cy="3917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863599" indent="-431800" lvl="1">
              <a:lnSpc>
                <a:spcPts val="4399"/>
              </a:lnSpc>
              <a:buFont typeface="Arial"/>
              <a:buChar char="•"/>
            </a:pPr>
            <a:r>
              <a:rPr lang="en-US" sz="3999" spc="-99">
                <a:solidFill>
                  <a:srgbClr val="89FFDB"/>
                </a:solidFill>
                <a:latin typeface="Poppins"/>
              </a:rPr>
              <a:t>Com </a:t>
            </a:r>
            <a:r>
              <a:rPr lang="en-US" sz="3999" spc="-99">
                <a:solidFill>
                  <a:srgbClr val="FFFFFF"/>
                </a:solidFill>
                <a:latin typeface="Poppins"/>
              </a:rPr>
              <a:t>estado;</a:t>
            </a:r>
          </a:p>
          <a:p>
            <a:pPr marL="863599" indent="-431800" lvl="1">
              <a:lnSpc>
                <a:spcPts val="4399"/>
              </a:lnSpc>
              <a:buFont typeface="Arial"/>
              <a:buChar char="•"/>
            </a:pPr>
            <a:r>
              <a:rPr lang="en-US" sz="3999" spc="-99">
                <a:solidFill>
                  <a:srgbClr val="FFFFFF"/>
                </a:solidFill>
                <a:latin typeface="Poppins"/>
              </a:rPr>
              <a:t>Mantém seu estado com um objeto “</a:t>
            </a:r>
            <a:r>
              <a:rPr lang="en-US" sz="3999" spc="-99">
                <a:solidFill>
                  <a:srgbClr val="89FFDB"/>
                </a:solidFill>
                <a:latin typeface="Poppins"/>
              </a:rPr>
              <a:t>state</a:t>
            </a:r>
            <a:r>
              <a:rPr lang="en-US" sz="3999" spc="-99">
                <a:solidFill>
                  <a:srgbClr val="FFFFFF"/>
                </a:solidFill>
                <a:latin typeface="Poppins"/>
              </a:rPr>
              <a:t>” separado;</a:t>
            </a:r>
          </a:p>
          <a:p>
            <a:pPr marL="863599" indent="-431800" lvl="1">
              <a:lnSpc>
                <a:spcPts val="4399"/>
              </a:lnSpc>
              <a:buFont typeface="Arial"/>
              <a:buChar char="•"/>
            </a:pPr>
            <a:r>
              <a:rPr lang="en-US" sz="3999" spc="-99">
                <a:solidFill>
                  <a:srgbClr val="FFFFFF"/>
                </a:solidFill>
                <a:latin typeface="Poppins"/>
              </a:rPr>
              <a:t>Páginas e componentes </a:t>
            </a:r>
            <a:r>
              <a:rPr lang="en-US" sz="3999" spc="-99">
                <a:solidFill>
                  <a:srgbClr val="89FFDB"/>
                </a:solidFill>
                <a:latin typeface="Poppins"/>
              </a:rPr>
              <a:t>dinâmicos</a:t>
            </a:r>
            <a:r>
              <a:rPr lang="en-US" sz="3999" spc="-99">
                <a:solidFill>
                  <a:srgbClr val="FFFFFF"/>
                </a:solidFill>
                <a:latin typeface="Poppins"/>
              </a:rPr>
              <a:t>;</a:t>
            </a:r>
          </a:p>
          <a:p>
            <a:pPr marL="863599" indent="-431800" lvl="1">
              <a:lnSpc>
                <a:spcPts val="4399"/>
              </a:lnSpc>
              <a:buFont typeface="Arial"/>
              <a:buChar char="•"/>
            </a:pPr>
            <a:r>
              <a:rPr lang="en-US" sz="3999" spc="-99">
                <a:solidFill>
                  <a:srgbClr val="FFFFFF"/>
                </a:solidFill>
                <a:latin typeface="Poppins"/>
              </a:rPr>
              <a:t>Desvantagem de </a:t>
            </a:r>
            <a:r>
              <a:rPr lang="en-US" sz="3999" spc="-99">
                <a:solidFill>
                  <a:srgbClr val="89FFDB"/>
                </a:solidFill>
                <a:latin typeface="Poppins"/>
              </a:rPr>
              <a:t>desempenho.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030427" y="8253883"/>
            <a:ext cx="14357982" cy="1762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00"/>
              </a:lnSpc>
            </a:pPr>
            <a:r>
              <a:rPr lang="en-US" sz="6000" spc="-150">
                <a:solidFill>
                  <a:srgbClr val="FFFFFF"/>
                </a:solidFill>
                <a:latin typeface="Poppins Ultra-Bold"/>
              </a:rPr>
              <a:t>Trataremos melhor STATEFUL no próximo encontro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5418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10817"/>
            </a:solidFill>
          </p:spPr>
        </p:sp>
      </p:grpSp>
      <p:sp>
        <p:nvSpPr>
          <p:cNvPr name="TextBox 4" id="4"/>
          <p:cNvSpPr txBox="true"/>
          <p:nvPr/>
        </p:nvSpPr>
        <p:spPr>
          <a:xfrm rot="0">
            <a:off x="3005459" y="408000"/>
            <a:ext cx="12277082" cy="1393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120"/>
              </a:lnSpc>
            </a:pPr>
            <a:r>
              <a:rPr lang="en-US" sz="9200" spc="-230">
                <a:solidFill>
                  <a:srgbClr val="FFFFFF"/>
                </a:solidFill>
                <a:latin typeface="Poppins Ultra-Bold"/>
              </a:rPr>
              <a:t>Material</a:t>
            </a:r>
            <a:r>
              <a:rPr lang="en-US" sz="9200" spc="-230">
                <a:solidFill>
                  <a:srgbClr val="FFFFFF"/>
                </a:solidFill>
                <a:latin typeface="Poppins Ultra-Bold"/>
              </a:rPr>
              <a:t> x Cupertino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-5400000">
            <a:off x="-3439563" y="-896720"/>
            <a:ext cx="12080440" cy="12080440"/>
          </a:xfrm>
          <a:custGeom>
            <a:avLst/>
            <a:gdLst/>
            <a:ahLst/>
            <a:cxnLst/>
            <a:rect r="r" b="b" t="t" l="l"/>
            <a:pathLst>
              <a:path h="12080440" w="12080440">
                <a:moveTo>
                  <a:pt x="0" y="0"/>
                </a:moveTo>
                <a:lnTo>
                  <a:pt x="12080439" y="0"/>
                </a:lnTo>
                <a:lnTo>
                  <a:pt x="12080439" y="12080440"/>
                </a:lnTo>
                <a:lnTo>
                  <a:pt x="0" y="120804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957268" y="3315037"/>
            <a:ext cx="8219441" cy="2260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863599" indent="-431800" lvl="1">
              <a:lnSpc>
                <a:spcPts val="4399"/>
              </a:lnSpc>
              <a:buFont typeface="Arial"/>
              <a:buChar char="•"/>
            </a:pPr>
            <a:r>
              <a:rPr lang="en-US" sz="3999" spc="-99">
                <a:solidFill>
                  <a:srgbClr val="FFFFFF"/>
                </a:solidFill>
                <a:latin typeface="Poppins"/>
              </a:rPr>
              <a:t>Estilo: Android;</a:t>
            </a:r>
          </a:p>
          <a:p>
            <a:pPr marL="863599" indent="-431800" lvl="1">
              <a:lnSpc>
                <a:spcPts val="4399"/>
              </a:lnSpc>
              <a:buFont typeface="Arial"/>
              <a:buChar char="•"/>
            </a:pPr>
            <a:r>
              <a:rPr lang="en-US" sz="3999" spc="-99">
                <a:solidFill>
                  <a:srgbClr val="FFFFFF"/>
                </a:solidFill>
                <a:latin typeface="Poppins"/>
              </a:rPr>
              <a:t>Criado pela Google;</a:t>
            </a:r>
          </a:p>
          <a:p>
            <a:pPr marL="863599" indent="-431800" lvl="1">
              <a:lnSpc>
                <a:spcPts val="4399"/>
              </a:lnSpc>
              <a:buFont typeface="Arial"/>
              <a:buChar char="•"/>
            </a:pPr>
            <a:r>
              <a:rPr lang="en-US" sz="3999" spc="-99">
                <a:solidFill>
                  <a:srgbClr val="FFFFFF"/>
                </a:solidFill>
                <a:latin typeface="Poppins"/>
              </a:rPr>
              <a:t>docs.flutter.dev/ui/widgets/material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242127" y="3315037"/>
            <a:ext cx="8219441" cy="1708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863599" indent="-431800" lvl="1">
              <a:lnSpc>
                <a:spcPts val="4399"/>
              </a:lnSpc>
              <a:buFont typeface="Arial"/>
              <a:buChar char="•"/>
            </a:pPr>
            <a:r>
              <a:rPr lang="en-US" sz="3999" spc="-99">
                <a:solidFill>
                  <a:srgbClr val="FFFFFF"/>
                </a:solidFill>
                <a:latin typeface="Poppins"/>
              </a:rPr>
              <a:t>Estilo: IOS;</a:t>
            </a:r>
          </a:p>
          <a:p>
            <a:pPr marL="863599" indent="-431800" lvl="1">
              <a:lnSpc>
                <a:spcPts val="4399"/>
              </a:lnSpc>
              <a:buFont typeface="Arial"/>
              <a:buChar char="•"/>
            </a:pPr>
            <a:r>
              <a:rPr lang="en-US" sz="3999" spc="-99">
                <a:solidFill>
                  <a:srgbClr val="FFFFFF"/>
                </a:solidFill>
                <a:latin typeface="Poppins"/>
              </a:rPr>
              <a:t>docs.flutter.dev/ui/widgets/cupertino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063137" y="7207190"/>
            <a:ext cx="14357982" cy="9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00"/>
              </a:lnSpc>
            </a:pPr>
            <a:r>
              <a:rPr lang="en-US" sz="6000" spc="-150">
                <a:solidFill>
                  <a:srgbClr val="FFFFFF"/>
                </a:solidFill>
                <a:latin typeface="Poppins Ultra-Bold"/>
              </a:rPr>
              <a:t>Usaremos MaterialApp nos encontros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10817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7480379" y="1028700"/>
            <a:ext cx="4689286" cy="3945428"/>
            <a:chOff x="0" y="0"/>
            <a:chExt cx="1301198" cy="109479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301198" cy="1094790"/>
            </a:xfrm>
            <a:custGeom>
              <a:avLst/>
              <a:gdLst/>
              <a:ahLst/>
              <a:cxnLst/>
              <a:rect r="r" b="b" t="t" l="l"/>
              <a:pathLst>
                <a:path h="1094790" w="1301198">
                  <a:moveTo>
                    <a:pt x="84200" y="0"/>
                  </a:moveTo>
                  <a:lnTo>
                    <a:pt x="1216998" y="0"/>
                  </a:lnTo>
                  <a:cubicBezTo>
                    <a:pt x="1263501" y="0"/>
                    <a:pt x="1301198" y="37698"/>
                    <a:pt x="1301198" y="84200"/>
                  </a:cubicBezTo>
                  <a:lnTo>
                    <a:pt x="1301198" y="1010590"/>
                  </a:lnTo>
                  <a:cubicBezTo>
                    <a:pt x="1301198" y="1057093"/>
                    <a:pt x="1263501" y="1094790"/>
                    <a:pt x="1216998" y="1094790"/>
                  </a:cubicBezTo>
                  <a:lnTo>
                    <a:pt x="84200" y="1094790"/>
                  </a:lnTo>
                  <a:cubicBezTo>
                    <a:pt x="37698" y="1094790"/>
                    <a:pt x="0" y="1057093"/>
                    <a:pt x="0" y="1010590"/>
                  </a:cubicBezTo>
                  <a:lnTo>
                    <a:pt x="0" y="84200"/>
                  </a:lnTo>
                  <a:cubicBezTo>
                    <a:pt x="0" y="37698"/>
                    <a:pt x="37698" y="0"/>
                    <a:pt x="84200" y="0"/>
                  </a:cubicBezTo>
                  <a:close/>
                </a:path>
              </a:pathLst>
            </a:custGeom>
            <a:solidFill>
              <a:srgbClr val="89FFDB">
                <a:alpha val="6667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028700" y="3562264"/>
            <a:ext cx="4689286" cy="3945428"/>
            <a:chOff x="0" y="0"/>
            <a:chExt cx="1301198" cy="109479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301198" cy="1094790"/>
            </a:xfrm>
            <a:custGeom>
              <a:avLst/>
              <a:gdLst/>
              <a:ahLst/>
              <a:cxnLst/>
              <a:rect r="r" b="b" t="t" l="l"/>
              <a:pathLst>
                <a:path h="1094790" w="1301198">
                  <a:moveTo>
                    <a:pt x="84200" y="0"/>
                  </a:moveTo>
                  <a:lnTo>
                    <a:pt x="1216998" y="0"/>
                  </a:lnTo>
                  <a:cubicBezTo>
                    <a:pt x="1263501" y="0"/>
                    <a:pt x="1301198" y="37698"/>
                    <a:pt x="1301198" y="84200"/>
                  </a:cubicBezTo>
                  <a:lnTo>
                    <a:pt x="1301198" y="1010590"/>
                  </a:lnTo>
                  <a:cubicBezTo>
                    <a:pt x="1301198" y="1057093"/>
                    <a:pt x="1263501" y="1094790"/>
                    <a:pt x="1216998" y="1094790"/>
                  </a:cubicBezTo>
                  <a:lnTo>
                    <a:pt x="84200" y="1094790"/>
                  </a:lnTo>
                  <a:cubicBezTo>
                    <a:pt x="37698" y="1094790"/>
                    <a:pt x="0" y="1057093"/>
                    <a:pt x="0" y="1010590"/>
                  </a:cubicBezTo>
                  <a:lnTo>
                    <a:pt x="0" y="84200"/>
                  </a:lnTo>
                  <a:cubicBezTo>
                    <a:pt x="0" y="37698"/>
                    <a:pt x="37698" y="0"/>
                    <a:pt x="84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>
              <a:solidFill>
                <a:srgbClr val="89FFDB">
                  <a:alpha val="24706"/>
                </a:srgbClr>
              </a:solidFill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7480379" y="5412278"/>
            <a:ext cx="4689286" cy="3945428"/>
            <a:chOff x="0" y="0"/>
            <a:chExt cx="1301198" cy="109479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301198" cy="1094790"/>
            </a:xfrm>
            <a:custGeom>
              <a:avLst/>
              <a:gdLst/>
              <a:ahLst/>
              <a:cxnLst/>
              <a:rect r="r" b="b" t="t" l="l"/>
              <a:pathLst>
                <a:path h="1094790" w="1301198">
                  <a:moveTo>
                    <a:pt x="84200" y="0"/>
                  </a:moveTo>
                  <a:lnTo>
                    <a:pt x="1216998" y="0"/>
                  </a:lnTo>
                  <a:cubicBezTo>
                    <a:pt x="1263501" y="0"/>
                    <a:pt x="1301198" y="37698"/>
                    <a:pt x="1301198" y="84200"/>
                  </a:cubicBezTo>
                  <a:lnTo>
                    <a:pt x="1301198" y="1010590"/>
                  </a:lnTo>
                  <a:cubicBezTo>
                    <a:pt x="1301198" y="1057093"/>
                    <a:pt x="1263501" y="1094790"/>
                    <a:pt x="1216998" y="1094790"/>
                  </a:cubicBezTo>
                  <a:lnTo>
                    <a:pt x="84200" y="1094790"/>
                  </a:lnTo>
                  <a:cubicBezTo>
                    <a:pt x="37698" y="1094790"/>
                    <a:pt x="0" y="1057093"/>
                    <a:pt x="0" y="1010590"/>
                  </a:cubicBezTo>
                  <a:lnTo>
                    <a:pt x="0" y="84200"/>
                  </a:lnTo>
                  <a:cubicBezTo>
                    <a:pt x="0" y="37698"/>
                    <a:pt x="37698" y="0"/>
                    <a:pt x="84200" y="0"/>
                  </a:cubicBezTo>
                  <a:close/>
                </a:path>
              </a:pathLst>
            </a:custGeom>
            <a:solidFill>
              <a:srgbClr val="89FFDB">
                <a:alpha val="6667"/>
              </a:srgbClr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028700" y="8297813"/>
            <a:ext cx="1823236" cy="960487"/>
            <a:chOff x="0" y="0"/>
            <a:chExt cx="480194" cy="252968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480194" cy="252968"/>
            </a:xfrm>
            <a:custGeom>
              <a:avLst/>
              <a:gdLst/>
              <a:ahLst/>
              <a:cxnLst/>
              <a:rect r="r" b="b" t="t" l="l"/>
              <a:pathLst>
                <a:path h="252968" w="480194">
                  <a:moveTo>
                    <a:pt x="126484" y="0"/>
                  </a:moveTo>
                  <a:lnTo>
                    <a:pt x="353710" y="0"/>
                  </a:lnTo>
                  <a:cubicBezTo>
                    <a:pt x="387256" y="0"/>
                    <a:pt x="419427" y="13326"/>
                    <a:pt x="443148" y="37046"/>
                  </a:cubicBezTo>
                  <a:cubicBezTo>
                    <a:pt x="466868" y="60767"/>
                    <a:pt x="480194" y="92938"/>
                    <a:pt x="480194" y="126484"/>
                  </a:cubicBezTo>
                  <a:lnTo>
                    <a:pt x="480194" y="126484"/>
                  </a:lnTo>
                  <a:cubicBezTo>
                    <a:pt x="480194" y="160030"/>
                    <a:pt x="466868" y="192201"/>
                    <a:pt x="443148" y="215922"/>
                  </a:cubicBezTo>
                  <a:cubicBezTo>
                    <a:pt x="419427" y="239642"/>
                    <a:pt x="387256" y="252968"/>
                    <a:pt x="353710" y="252968"/>
                  </a:cubicBezTo>
                  <a:lnTo>
                    <a:pt x="126484" y="252968"/>
                  </a:lnTo>
                  <a:cubicBezTo>
                    <a:pt x="92938" y="252968"/>
                    <a:pt x="60767" y="239642"/>
                    <a:pt x="37046" y="215922"/>
                  </a:cubicBezTo>
                  <a:cubicBezTo>
                    <a:pt x="13326" y="192201"/>
                    <a:pt x="0" y="160030"/>
                    <a:pt x="0" y="126484"/>
                  </a:cubicBezTo>
                  <a:lnTo>
                    <a:pt x="0" y="126484"/>
                  </a:lnTo>
                  <a:cubicBezTo>
                    <a:pt x="0" y="92938"/>
                    <a:pt x="13326" y="60767"/>
                    <a:pt x="37046" y="37046"/>
                  </a:cubicBezTo>
                  <a:cubicBezTo>
                    <a:pt x="60767" y="13326"/>
                    <a:pt x="92938" y="0"/>
                    <a:pt x="12648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>
              <a:solidFill>
                <a:srgbClr val="89FFDB"/>
              </a:solidFill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1441459" y="8556477"/>
            <a:ext cx="986790" cy="443158"/>
          </a:xfrm>
          <a:custGeom>
            <a:avLst/>
            <a:gdLst/>
            <a:ahLst/>
            <a:cxnLst/>
            <a:rect r="r" b="b" t="t" l="l"/>
            <a:pathLst>
              <a:path h="443158" w="986790">
                <a:moveTo>
                  <a:pt x="0" y="0"/>
                </a:moveTo>
                <a:lnTo>
                  <a:pt x="986790" y="0"/>
                </a:lnTo>
                <a:lnTo>
                  <a:pt x="986790" y="443158"/>
                </a:lnTo>
                <a:lnTo>
                  <a:pt x="0" y="44315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7480379" y="1290969"/>
            <a:ext cx="4689286" cy="4362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32"/>
              </a:lnSpc>
            </a:pPr>
            <a:r>
              <a:rPr lang="en-US" sz="2847" spc="-71">
                <a:solidFill>
                  <a:srgbClr val="FFFFFF"/>
                </a:solidFill>
                <a:latin typeface="Poppins"/>
              </a:rPr>
              <a:t>Container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-5400000">
            <a:off x="-2678145" y="-2219222"/>
            <a:ext cx="9282224" cy="9282224"/>
          </a:xfrm>
          <a:custGeom>
            <a:avLst/>
            <a:gdLst/>
            <a:ahLst/>
            <a:cxnLst/>
            <a:rect r="r" b="b" t="t" l="l"/>
            <a:pathLst>
              <a:path h="9282224" w="9282224">
                <a:moveTo>
                  <a:pt x="0" y="0"/>
                </a:moveTo>
                <a:lnTo>
                  <a:pt x="9282224" y="0"/>
                </a:lnTo>
                <a:lnTo>
                  <a:pt x="9282224" y="9282224"/>
                </a:lnTo>
                <a:lnTo>
                  <a:pt x="0" y="928222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9999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1028700" y="1378953"/>
            <a:ext cx="5968479" cy="1393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120"/>
              </a:lnSpc>
            </a:pPr>
            <a:r>
              <a:rPr lang="en-US" sz="9200" spc="-230">
                <a:solidFill>
                  <a:srgbClr val="FFFFFF"/>
                </a:solidFill>
                <a:latin typeface="Poppins Bold"/>
              </a:rPr>
              <a:t>Widgets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7480379" y="5706917"/>
            <a:ext cx="4689286" cy="4362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32"/>
              </a:lnSpc>
            </a:pPr>
            <a:r>
              <a:rPr lang="en-US" sz="2847" spc="-71">
                <a:solidFill>
                  <a:srgbClr val="FFFFFF"/>
                </a:solidFill>
                <a:latin typeface="Poppins"/>
              </a:rPr>
              <a:t>Column</a:t>
            </a:r>
          </a:p>
        </p:txBody>
      </p:sp>
      <p:sp>
        <p:nvSpPr>
          <p:cNvPr name="Freeform 21" id="21"/>
          <p:cNvSpPr/>
          <p:nvPr/>
        </p:nvSpPr>
        <p:spPr>
          <a:xfrm flipH="false" flipV="false" rot="0">
            <a:off x="2256661" y="7602881"/>
            <a:ext cx="4740518" cy="4740518"/>
          </a:xfrm>
          <a:custGeom>
            <a:avLst/>
            <a:gdLst/>
            <a:ahLst/>
            <a:cxnLst/>
            <a:rect r="r" b="b" t="t" l="l"/>
            <a:pathLst>
              <a:path h="4740518" w="4740518">
                <a:moveTo>
                  <a:pt x="0" y="0"/>
                </a:moveTo>
                <a:lnTo>
                  <a:pt x="4740518" y="0"/>
                </a:lnTo>
                <a:lnTo>
                  <a:pt x="4740518" y="4740518"/>
                </a:lnTo>
                <a:lnTo>
                  <a:pt x="0" y="474051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1111850" y="673712"/>
            <a:ext cx="5968479" cy="8724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270"/>
              </a:lnSpc>
            </a:pPr>
            <a:r>
              <a:rPr lang="en-US" sz="5700" spc="-142">
                <a:solidFill>
                  <a:srgbClr val="FFFFFF"/>
                </a:solidFill>
                <a:latin typeface="Poppins"/>
              </a:rPr>
              <a:t>Resumão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7685923" y="2012932"/>
            <a:ext cx="4278197" cy="21845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98"/>
              </a:lnSpc>
            </a:pPr>
            <a:r>
              <a:rPr lang="en-US" sz="2187" spc="-43">
                <a:solidFill>
                  <a:srgbClr val="E5E0DF"/>
                </a:solidFill>
                <a:latin typeface="Poppins"/>
              </a:rPr>
              <a:t>Entenda ele literalmente como um container de navios, um retângulo que aplicaremos estilos, margens, tamanhos, etc.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404779" y="4324074"/>
            <a:ext cx="3937129" cy="26227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98"/>
              </a:lnSpc>
            </a:pPr>
            <a:r>
              <a:rPr lang="en-US" sz="2187" spc="-43">
                <a:solidFill>
                  <a:srgbClr val="E5E0DF"/>
                </a:solidFill>
                <a:latin typeface="Poppins"/>
              </a:rPr>
              <a:t>Andaime/Esqueleto, primeiro widget usado ao criar uma página. </a:t>
            </a:r>
            <a:r>
              <a:rPr lang="en-US" sz="2187" spc="-43">
                <a:solidFill>
                  <a:srgbClr val="E5E0DF"/>
                </a:solidFill>
                <a:latin typeface="Poppins"/>
              </a:rPr>
              <a:t>Aqui colocaremos todos as peças de lego (widgets/componentes) para formar uma página.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028700" y="3811313"/>
            <a:ext cx="4689286" cy="4362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32"/>
              </a:lnSpc>
            </a:pPr>
            <a:r>
              <a:rPr lang="en-US" sz="2847" spc="-71">
                <a:solidFill>
                  <a:srgbClr val="FFFFFF"/>
                </a:solidFill>
                <a:latin typeface="Poppins"/>
              </a:rPr>
              <a:t>Scaffold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7844112" y="6400493"/>
            <a:ext cx="4120009" cy="21559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98"/>
              </a:lnSpc>
            </a:pPr>
            <a:r>
              <a:rPr lang="en-US" sz="2187" spc="-43">
                <a:solidFill>
                  <a:srgbClr val="E5E0DF"/>
                </a:solidFill>
                <a:latin typeface="Inter"/>
              </a:rPr>
              <a:t>O Flutter suporta a criação de aplicativos para várias plataformas, como Android, iOS, web e desktop (Windows, macOS e Linux).</a:t>
            </a:r>
          </a:p>
        </p:txBody>
      </p:sp>
      <p:grpSp>
        <p:nvGrpSpPr>
          <p:cNvPr name="Group 27" id="27"/>
          <p:cNvGrpSpPr/>
          <p:nvPr/>
        </p:nvGrpSpPr>
        <p:grpSpPr>
          <a:xfrm rot="0">
            <a:off x="13045965" y="1028700"/>
            <a:ext cx="4689286" cy="3945428"/>
            <a:chOff x="0" y="0"/>
            <a:chExt cx="1301198" cy="109479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1301198" cy="1094790"/>
            </a:xfrm>
            <a:custGeom>
              <a:avLst/>
              <a:gdLst/>
              <a:ahLst/>
              <a:cxnLst/>
              <a:rect r="r" b="b" t="t" l="l"/>
              <a:pathLst>
                <a:path h="1094790" w="1301198">
                  <a:moveTo>
                    <a:pt x="84200" y="0"/>
                  </a:moveTo>
                  <a:lnTo>
                    <a:pt x="1216998" y="0"/>
                  </a:lnTo>
                  <a:cubicBezTo>
                    <a:pt x="1263501" y="0"/>
                    <a:pt x="1301198" y="37698"/>
                    <a:pt x="1301198" y="84200"/>
                  </a:cubicBezTo>
                  <a:lnTo>
                    <a:pt x="1301198" y="1010590"/>
                  </a:lnTo>
                  <a:cubicBezTo>
                    <a:pt x="1301198" y="1057093"/>
                    <a:pt x="1263501" y="1094790"/>
                    <a:pt x="1216998" y="1094790"/>
                  </a:cubicBezTo>
                  <a:lnTo>
                    <a:pt x="84200" y="1094790"/>
                  </a:lnTo>
                  <a:cubicBezTo>
                    <a:pt x="37698" y="1094790"/>
                    <a:pt x="0" y="1057093"/>
                    <a:pt x="0" y="1010590"/>
                  </a:cubicBezTo>
                  <a:lnTo>
                    <a:pt x="0" y="84200"/>
                  </a:lnTo>
                  <a:cubicBezTo>
                    <a:pt x="0" y="37698"/>
                    <a:pt x="37698" y="0"/>
                    <a:pt x="84200" y="0"/>
                  </a:cubicBezTo>
                  <a:close/>
                </a:path>
              </a:pathLst>
            </a:custGeom>
            <a:solidFill>
              <a:srgbClr val="89FFDB">
                <a:alpha val="6667"/>
              </a:srgbClr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30" id="30"/>
          <p:cNvSpPr txBox="true"/>
          <p:nvPr/>
        </p:nvSpPr>
        <p:spPr>
          <a:xfrm rot="0">
            <a:off x="13045965" y="1290969"/>
            <a:ext cx="4689286" cy="4362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32"/>
              </a:lnSpc>
            </a:pPr>
            <a:r>
              <a:rPr lang="en-US" sz="2847" spc="-71">
                <a:solidFill>
                  <a:srgbClr val="FFFFFF"/>
                </a:solidFill>
                <a:latin typeface="Poppins"/>
              </a:rPr>
              <a:t>Row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3251510" y="2012932"/>
            <a:ext cx="4278197" cy="21845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98"/>
              </a:lnSpc>
            </a:pPr>
            <a:r>
              <a:rPr lang="en-US" sz="2187" spc="-43">
                <a:solidFill>
                  <a:srgbClr val="E5E0DF"/>
                </a:solidFill>
                <a:latin typeface="Poppins"/>
              </a:rPr>
              <a:t>Entenda ele literalmente como um container de navios, um retângulo que aplicaremos estilos, margens, tamanhos, etc.</a:t>
            </a:r>
          </a:p>
        </p:txBody>
      </p:sp>
      <p:grpSp>
        <p:nvGrpSpPr>
          <p:cNvPr name="Group 32" id="32"/>
          <p:cNvGrpSpPr/>
          <p:nvPr/>
        </p:nvGrpSpPr>
        <p:grpSpPr>
          <a:xfrm rot="0">
            <a:off x="13017390" y="5412278"/>
            <a:ext cx="4689286" cy="3945428"/>
            <a:chOff x="0" y="0"/>
            <a:chExt cx="1301198" cy="1094790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1301198" cy="1094790"/>
            </a:xfrm>
            <a:custGeom>
              <a:avLst/>
              <a:gdLst/>
              <a:ahLst/>
              <a:cxnLst/>
              <a:rect r="r" b="b" t="t" l="l"/>
              <a:pathLst>
                <a:path h="1094790" w="1301198">
                  <a:moveTo>
                    <a:pt x="84200" y="0"/>
                  </a:moveTo>
                  <a:lnTo>
                    <a:pt x="1216998" y="0"/>
                  </a:lnTo>
                  <a:cubicBezTo>
                    <a:pt x="1263501" y="0"/>
                    <a:pt x="1301198" y="37698"/>
                    <a:pt x="1301198" y="84200"/>
                  </a:cubicBezTo>
                  <a:lnTo>
                    <a:pt x="1301198" y="1010590"/>
                  </a:lnTo>
                  <a:cubicBezTo>
                    <a:pt x="1301198" y="1057093"/>
                    <a:pt x="1263501" y="1094790"/>
                    <a:pt x="1216998" y="1094790"/>
                  </a:cubicBezTo>
                  <a:lnTo>
                    <a:pt x="84200" y="1094790"/>
                  </a:lnTo>
                  <a:cubicBezTo>
                    <a:pt x="37698" y="1094790"/>
                    <a:pt x="0" y="1057093"/>
                    <a:pt x="0" y="1010590"/>
                  </a:cubicBezTo>
                  <a:lnTo>
                    <a:pt x="0" y="84200"/>
                  </a:lnTo>
                  <a:cubicBezTo>
                    <a:pt x="0" y="37698"/>
                    <a:pt x="37698" y="0"/>
                    <a:pt x="84200" y="0"/>
                  </a:cubicBezTo>
                  <a:close/>
                </a:path>
              </a:pathLst>
            </a:custGeom>
            <a:solidFill>
              <a:srgbClr val="89FFDB">
                <a:alpha val="6667"/>
              </a:srgbClr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35" id="35"/>
          <p:cNvSpPr txBox="true"/>
          <p:nvPr/>
        </p:nvSpPr>
        <p:spPr>
          <a:xfrm rot="0">
            <a:off x="13017390" y="5674547"/>
            <a:ext cx="4689286" cy="4362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32"/>
              </a:lnSpc>
            </a:pPr>
            <a:r>
              <a:rPr lang="en-US" sz="2847" spc="-71">
                <a:solidFill>
                  <a:srgbClr val="FFFFFF"/>
                </a:solidFill>
                <a:latin typeface="Poppins"/>
              </a:rPr>
              <a:t>ListView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3222935" y="6396510"/>
            <a:ext cx="4278197" cy="21845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98"/>
              </a:lnSpc>
            </a:pPr>
            <a:r>
              <a:rPr lang="en-US" sz="2187" spc="-43">
                <a:solidFill>
                  <a:srgbClr val="E5E0DF"/>
                </a:solidFill>
                <a:latin typeface="Poppins"/>
              </a:rPr>
              <a:t>Entenda ele literalmente como um container de navios, um retângulo que aplicaremos estilos, margens, tamanhos, etc.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10817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7480379" y="1028700"/>
            <a:ext cx="4689286" cy="3945428"/>
            <a:chOff x="0" y="0"/>
            <a:chExt cx="1301198" cy="109479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301198" cy="1094790"/>
            </a:xfrm>
            <a:custGeom>
              <a:avLst/>
              <a:gdLst/>
              <a:ahLst/>
              <a:cxnLst/>
              <a:rect r="r" b="b" t="t" l="l"/>
              <a:pathLst>
                <a:path h="1094790" w="1301198">
                  <a:moveTo>
                    <a:pt x="84200" y="0"/>
                  </a:moveTo>
                  <a:lnTo>
                    <a:pt x="1216998" y="0"/>
                  </a:lnTo>
                  <a:cubicBezTo>
                    <a:pt x="1263501" y="0"/>
                    <a:pt x="1301198" y="37698"/>
                    <a:pt x="1301198" y="84200"/>
                  </a:cubicBezTo>
                  <a:lnTo>
                    <a:pt x="1301198" y="1010590"/>
                  </a:lnTo>
                  <a:cubicBezTo>
                    <a:pt x="1301198" y="1057093"/>
                    <a:pt x="1263501" y="1094790"/>
                    <a:pt x="1216998" y="1094790"/>
                  </a:cubicBezTo>
                  <a:lnTo>
                    <a:pt x="84200" y="1094790"/>
                  </a:lnTo>
                  <a:cubicBezTo>
                    <a:pt x="37698" y="1094790"/>
                    <a:pt x="0" y="1057093"/>
                    <a:pt x="0" y="1010590"/>
                  </a:cubicBezTo>
                  <a:lnTo>
                    <a:pt x="0" y="84200"/>
                  </a:lnTo>
                  <a:cubicBezTo>
                    <a:pt x="0" y="37698"/>
                    <a:pt x="37698" y="0"/>
                    <a:pt x="84200" y="0"/>
                  </a:cubicBezTo>
                  <a:close/>
                </a:path>
              </a:pathLst>
            </a:custGeom>
            <a:solidFill>
              <a:srgbClr val="89FFDB">
                <a:alpha val="6667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028700" y="3562264"/>
            <a:ext cx="4689286" cy="1850015"/>
            <a:chOff x="0" y="0"/>
            <a:chExt cx="1301198" cy="51334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301198" cy="513348"/>
            </a:xfrm>
            <a:custGeom>
              <a:avLst/>
              <a:gdLst/>
              <a:ahLst/>
              <a:cxnLst/>
              <a:rect r="r" b="b" t="t" l="l"/>
              <a:pathLst>
                <a:path h="513348" w="1301198">
                  <a:moveTo>
                    <a:pt x="84200" y="0"/>
                  </a:moveTo>
                  <a:lnTo>
                    <a:pt x="1216998" y="0"/>
                  </a:lnTo>
                  <a:cubicBezTo>
                    <a:pt x="1263501" y="0"/>
                    <a:pt x="1301198" y="37698"/>
                    <a:pt x="1301198" y="84200"/>
                  </a:cubicBezTo>
                  <a:lnTo>
                    <a:pt x="1301198" y="429148"/>
                  </a:lnTo>
                  <a:cubicBezTo>
                    <a:pt x="1301198" y="475650"/>
                    <a:pt x="1263501" y="513348"/>
                    <a:pt x="1216998" y="513348"/>
                  </a:cubicBezTo>
                  <a:lnTo>
                    <a:pt x="84200" y="513348"/>
                  </a:lnTo>
                  <a:cubicBezTo>
                    <a:pt x="37698" y="513348"/>
                    <a:pt x="0" y="475650"/>
                    <a:pt x="0" y="429148"/>
                  </a:cubicBezTo>
                  <a:lnTo>
                    <a:pt x="0" y="84200"/>
                  </a:lnTo>
                  <a:cubicBezTo>
                    <a:pt x="0" y="37698"/>
                    <a:pt x="37698" y="0"/>
                    <a:pt x="84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>
              <a:solidFill>
                <a:srgbClr val="89FFDB">
                  <a:alpha val="24706"/>
                </a:srgbClr>
              </a:solidFill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7480379" y="5412278"/>
            <a:ext cx="4689286" cy="3945428"/>
            <a:chOff x="0" y="0"/>
            <a:chExt cx="1301198" cy="109479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301198" cy="1094790"/>
            </a:xfrm>
            <a:custGeom>
              <a:avLst/>
              <a:gdLst/>
              <a:ahLst/>
              <a:cxnLst/>
              <a:rect r="r" b="b" t="t" l="l"/>
              <a:pathLst>
                <a:path h="1094790" w="1301198">
                  <a:moveTo>
                    <a:pt x="84200" y="0"/>
                  </a:moveTo>
                  <a:lnTo>
                    <a:pt x="1216998" y="0"/>
                  </a:lnTo>
                  <a:cubicBezTo>
                    <a:pt x="1263501" y="0"/>
                    <a:pt x="1301198" y="37698"/>
                    <a:pt x="1301198" y="84200"/>
                  </a:cubicBezTo>
                  <a:lnTo>
                    <a:pt x="1301198" y="1010590"/>
                  </a:lnTo>
                  <a:cubicBezTo>
                    <a:pt x="1301198" y="1057093"/>
                    <a:pt x="1263501" y="1094790"/>
                    <a:pt x="1216998" y="1094790"/>
                  </a:cubicBezTo>
                  <a:lnTo>
                    <a:pt x="84200" y="1094790"/>
                  </a:lnTo>
                  <a:cubicBezTo>
                    <a:pt x="37698" y="1094790"/>
                    <a:pt x="0" y="1057093"/>
                    <a:pt x="0" y="1010590"/>
                  </a:cubicBezTo>
                  <a:lnTo>
                    <a:pt x="0" y="84200"/>
                  </a:lnTo>
                  <a:cubicBezTo>
                    <a:pt x="0" y="37698"/>
                    <a:pt x="37698" y="0"/>
                    <a:pt x="84200" y="0"/>
                  </a:cubicBezTo>
                  <a:close/>
                </a:path>
              </a:pathLst>
            </a:custGeom>
            <a:solidFill>
              <a:srgbClr val="89FFDB">
                <a:alpha val="6667"/>
              </a:srgbClr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028700" y="8297813"/>
            <a:ext cx="1823236" cy="960487"/>
            <a:chOff x="0" y="0"/>
            <a:chExt cx="480194" cy="252968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480194" cy="252968"/>
            </a:xfrm>
            <a:custGeom>
              <a:avLst/>
              <a:gdLst/>
              <a:ahLst/>
              <a:cxnLst/>
              <a:rect r="r" b="b" t="t" l="l"/>
              <a:pathLst>
                <a:path h="252968" w="480194">
                  <a:moveTo>
                    <a:pt x="126484" y="0"/>
                  </a:moveTo>
                  <a:lnTo>
                    <a:pt x="353710" y="0"/>
                  </a:lnTo>
                  <a:cubicBezTo>
                    <a:pt x="387256" y="0"/>
                    <a:pt x="419427" y="13326"/>
                    <a:pt x="443148" y="37046"/>
                  </a:cubicBezTo>
                  <a:cubicBezTo>
                    <a:pt x="466868" y="60767"/>
                    <a:pt x="480194" y="92938"/>
                    <a:pt x="480194" y="126484"/>
                  </a:cubicBezTo>
                  <a:lnTo>
                    <a:pt x="480194" y="126484"/>
                  </a:lnTo>
                  <a:cubicBezTo>
                    <a:pt x="480194" y="160030"/>
                    <a:pt x="466868" y="192201"/>
                    <a:pt x="443148" y="215922"/>
                  </a:cubicBezTo>
                  <a:cubicBezTo>
                    <a:pt x="419427" y="239642"/>
                    <a:pt x="387256" y="252968"/>
                    <a:pt x="353710" y="252968"/>
                  </a:cubicBezTo>
                  <a:lnTo>
                    <a:pt x="126484" y="252968"/>
                  </a:lnTo>
                  <a:cubicBezTo>
                    <a:pt x="92938" y="252968"/>
                    <a:pt x="60767" y="239642"/>
                    <a:pt x="37046" y="215922"/>
                  </a:cubicBezTo>
                  <a:cubicBezTo>
                    <a:pt x="13326" y="192201"/>
                    <a:pt x="0" y="160030"/>
                    <a:pt x="0" y="126484"/>
                  </a:cubicBezTo>
                  <a:lnTo>
                    <a:pt x="0" y="126484"/>
                  </a:lnTo>
                  <a:cubicBezTo>
                    <a:pt x="0" y="92938"/>
                    <a:pt x="13326" y="60767"/>
                    <a:pt x="37046" y="37046"/>
                  </a:cubicBezTo>
                  <a:cubicBezTo>
                    <a:pt x="60767" y="13326"/>
                    <a:pt x="92938" y="0"/>
                    <a:pt x="12648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>
              <a:solidFill>
                <a:srgbClr val="89FFDB"/>
              </a:solidFill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1441459" y="8556477"/>
            <a:ext cx="986790" cy="443158"/>
          </a:xfrm>
          <a:custGeom>
            <a:avLst/>
            <a:gdLst/>
            <a:ahLst/>
            <a:cxnLst/>
            <a:rect r="r" b="b" t="t" l="l"/>
            <a:pathLst>
              <a:path h="443158" w="986790">
                <a:moveTo>
                  <a:pt x="0" y="0"/>
                </a:moveTo>
                <a:lnTo>
                  <a:pt x="986790" y="0"/>
                </a:lnTo>
                <a:lnTo>
                  <a:pt x="986790" y="443158"/>
                </a:lnTo>
                <a:lnTo>
                  <a:pt x="0" y="44315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7480379" y="1290969"/>
            <a:ext cx="4689286" cy="4362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32"/>
              </a:lnSpc>
            </a:pPr>
            <a:r>
              <a:rPr lang="en-US" sz="2847" spc="-71">
                <a:solidFill>
                  <a:srgbClr val="FFFFFF"/>
                </a:solidFill>
                <a:latin typeface="Poppins"/>
              </a:rPr>
              <a:t>Padding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-5400000">
            <a:off x="-2678145" y="-2219222"/>
            <a:ext cx="9282224" cy="9282224"/>
          </a:xfrm>
          <a:custGeom>
            <a:avLst/>
            <a:gdLst/>
            <a:ahLst/>
            <a:cxnLst/>
            <a:rect r="r" b="b" t="t" l="l"/>
            <a:pathLst>
              <a:path h="9282224" w="9282224">
                <a:moveTo>
                  <a:pt x="0" y="0"/>
                </a:moveTo>
                <a:lnTo>
                  <a:pt x="9282224" y="0"/>
                </a:lnTo>
                <a:lnTo>
                  <a:pt x="9282224" y="9282224"/>
                </a:lnTo>
                <a:lnTo>
                  <a:pt x="0" y="928222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9999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1028700" y="1378953"/>
            <a:ext cx="5968479" cy="1393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120"/>
              </a:lnSpc>
            </a:pPr>
            <a:r>
              <a:rPr lang="en-US" sz="9200" spc="-230">
                <a:solidFill>
                  <a:srgbClr val="FFFFFF"/>
                </a:solidFill>
                <a:latin typeface="Poppins Bold"/>
              </a:rPr>
              <a:t>Widgets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7480379" y="5706917"/>
            <a:ext cx="4689286" cy="4362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32"/>
              </a:lnSpc>
            </a:pPr>
            <a:r>
              <a:rPr lang="en-US" sz="2847" spc="-71">
                <a:solidFill>
                  <a:srgbClr val="FFFFFF"/>
                </a:solidFill>
                <a:latin typeface="Poppins"/>
              </a:rPr>
              <a:t>Gesture Detector</a:t>
            </a:r>
          </a:p>
        </p:txBody>
      </p:sp>
      <p:sp>
        <p:nvSpPr>
          <p:cNvPr name="Freeform 21" id="21"/>
          <p:cNvSpPr/>
          <p:nvPr/>
        </p:nvSpPr>
        <p:spPr>
          <a:xfrm flipH="false" flipV="false" rot="0">
            <a:off x="2256661" y="7602881"/>
            <a:ext cx="4740518" cy="4740518"/>
          </a:xfrm>
          <a:custGeom>
            <a:avLst/>
            <a:gdLst/>
            <a:ahLst/>
            <a:cxnLst/>
            <a:rect r="r" b="b" t="t" l="l"/>
            <a:pathLst>
              <a:path h="4740518" w="4740518">
                <a:moveTo>
                  <a:pt x="0" y="0"/>
                </a:moveTo>
                <a:lnTo>
                  <a:pt x="4740518" y="0"/>
                </a:lnTo>
                <a:lnTo>
                  <a:pt x="4740518" y="4740518"/>
                </a:lnTo>
                <a:lnTo>
                  <a:pt x="0" y="474051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1111850" y="673712"/>
            <a:ext cx="5968479" cy="8724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270"/>
              </a:lnSpc>
            </a:pPr>
            <a:r>
              <a:rPr lang="en-US" sz="5700" spc="-142">
                <a:solidFill>
                  <a:srgbClr val="FFFFFF"/>
                </a:solidFill>
                <a:latin typeface="Poppins"/>
              </a:rPr>
              <a:t>Resumão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7685923" y="2012932"/>
            <a:ext cx="4278197" cy="21845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98"/>
              </a:lnSpc>
            </a:pPr>
            <a:r>
              <a:rPr lang="en-US" sz="2187" spc="-43">
                <a:solidFill>
                  <a:srgbClr val="E5E0DF"/>
                </a:solidFill>
                <a:latin typeface="Poppins"/>
              </a:rPr>
              <a:t>Entenda ele literalmente como um container de navios, um retângulo que aplicaremos estilos, margens, tamanhos, etc.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404779" y="4324074"/>
            <a:ext cx="3937129" cy="8701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98"/>
              </a:lnSpc>
            </a:pPr>
            <a:r>
              <a:rPr lang="en-US" sz="2187" spc="-43">
                <a:solidFill>
                  <a:srgbClr val="E5E0DF"/>
                </a:solidFill>
                <a:latin typeface="Poppins"/>
              </a:rPr>
              <a:t>Widget de exibição de strings.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028700" y="3811313"/>
            <a:ext cx="4689286" cy="4362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32"/>
              </a:lnSpc>
            </a:pPr>
            <a:r>
              <a:rPr lang="en-US" sz="2847" spc="-71">
                <a:solidFill>
                  <a:srgbClr val="FFFFFF"/>
                </a:solidFill>
                <a:latin typeface="Poppins Medium"/>
              </a:rPr>
              <a:t>Text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7844112" y="6400493"/>
            <a:ext cx="4120009" cy="17178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98"/>
              </a:lnSpc>
            </a:pPr>
            <a:r>
              <a:rPr lang="en-US" sz="2187" spc="-43">
                <a:solidFill>
                  <a:srgbClr val="E5E0DF"/>
                </a:solidFill>
                <a:latin typeface="Inter"/>
              </a:rPr>
              <a:t>Widget em que seus filhos se tornam componentes detectáveis por ações, exemplo: hover, tap, double tap, etc.</a:t>
            </a:r>
          </a:p>
        </p:txBody>
      </p:sp>
      <p:grpSp>
        <p:nvGrpSpPr>
          <p:cNvPr name="Group 27" id="27"/>
          <p:cNvGrpSpPr/>
          <p:nvPr/>
        </p:nvGrpSpPr>
        <p:grpSpPr>
          <a:xfrm rot="0">
            <a:off x="13045965" y="1028700"/>
            <a:ext cx="4689286" cy="3945428"/>
            <a:chOff x="0" y="0"/>
            <a:chExt cx="1301198" cy="109479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1301198" cy="1094790"/>
            </a:xfrm>
            <a:custGeom>
              <a:avLst/>
              <a:gdLst/>
              <a:ahLst/>
              <a:cxnLst/>
              <a:rect r="r" b="b" t="t" l="l"/>
              <a:pathLst>
                <a:path h="1094790" w="1301198">
                  <a:moveTo>
                    <a:pt x="84200" y="0"/>
                  </a:moveTo>
                  <a:lnTo>
                    <a:pt x="1216998" y="0"/>
                  </a:lnTo>
                  <a:cubicBezTo>
                    <a:pt x="1263501" y="0"/>
                    <a:pt x="1301198" y="37698"/>
                    <a:pt x="1301198" y="84200"/>
                  </a:cubicBezTo>
                  <a:lnTo>
                    <a:pt x="1301198" y="1010590"/>
                  </a:lnTo>
                  <a:cubicBezTo>
                    <a:pt x="1301198" y="1057093"/>
                    <a:pt x="1263501" y="1094790"/>
                    <a:pt x="1216998" y="1094790"/>
                  </a:cubicBezTo>
                  <a:lnTo>
                    <a:pt x="84200" y="1094790"/>
                  </a:lnTo>
                  <a:cubicBezTo>
                    <a:pt x="37698" y="1094790"/>
                    <a:pt x="0" y="1057093"/>
                    <a:pt x="0" y="1010590"/>
                  </a:cubicBezTo>
                  <a:lnTo>
                    <a:pt x="0" y="84200"/>
                  </a:lnTo>
                  <a:cubicBezTo>
                    <a:pt x="0" y="37698"/>
                    <a:pt x="37698" y="0"/>
                    <a:pt x="84200" y="0"/>
                  </a:cubicBezTo>
                  <a:close/>
                </a:path>
              </a:pathLst>
            </a:custGeom>
            <a:solidFill>
              <a:srgbClr val="89FFDB">
                <a:alpha val="6667"/>
              </a:srgbClr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30" id="30"/>
          <p:cNvSpPr txBox="true"/>
          <p:nvPr/>
        </p:nvSpPr>
        <p:spPr>
          <a:xfrm rot="0">
            <a:off x="13045965" y="1290969"/>
            <a:ext cx="4689286" cy="4362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32"/>
              </a:lnSpc>
            </a:pPr>
            <a:r>
              <a:rPr lang="en-US" sz="2847" spc="-71">
                <a:solidFill>
                  <a:srgbClr val="FFFFFF"/>
                </a:solidFill>
                <a:latin typeface="Poppins"/>
              </a:rPr>
              <a:t>Buttons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3251510" y="2012932"/>
            <a:ext cx="4278197" cy="21845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98"/>
              </a:lnSpc>
            </a:pPr>
            <a:r>
              <a:rPr lang="en-US" sz="2187" spc="-43">
                <a:solidFill>
                  <a:srgbClr val="E5E0DF"/>
                </a:solidFill>
                <a:latin typeface="Poppins"/>
              </a:rPr>
              <a:t>Entenda ele literalmente como um container de navios, um retângulo que aplicaremos estilos, margens, tamanhos, etc.</a:t>
            </a:r>
          </a:p>
        </p:txBody>
      </p:sp>
      <p:grpSp>
        <p:nvGrpSpPr>
          <p:cNvPr name="Group 32" id="32"/>
          <p:cNvGrpSpPr/>
          <p:nvPr/>
        </p:nvGrpSpPr>
        <p:grpSpPr>
          <a:xfrm rot="0">
            <a:off x="13017390" y="5412278"/>
            <a:ext cx="4689286" cy="3945428"/>
            <a:chOff x="0" y="0"/>
            <a:chExt cx="1301198" cy="1094790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1301198" cy="1094790"/>
            </a:xfrm>
            <a:custGeom>
              <a:avLst/>
              <a:gdLst/>
              <a:ahLst/>
              <a:cxnLst/>
              <a:rect r="r" b="b" t="t" l="l"/>
              <a:pathLst>
                <a:path h="1094790" w="1301198">
                  <a:moveTo>
                    <a:pt x="84200" y="0"/>
                  </a:moveTo>
                  <a:lnTo>
                    <a:pt x="1216998" y="0"/>
                  </a:lnTo>
                  <a:cubicBezTo>
                    <a:pt x="1263501" y="0"/>
                    <a:pt x="1301198" y="37698"/>
                    <a:pt x="1301198" y="84200"/>
                  </a:cubicBezTo>
                  <a:lnTo>
                    <a:pt x="1301198" y="1010590"/>
                  </a:lnTo>
                  <a:cubicBezTo>
                    <a:pt x="1301198" y="1057093"/>
                    <a:pt x="1263501" y="1094790"/>
                    <a:pt x="1216998" y="1094790"/>
                  </a:cubicBezTo>
                  <a:lnTo>
                    <a:pt x="84200" y="1094790"/>
                  </a:lnTo>
                  <a:cubicBezTo>
                    <a:pt x="37698" y="1094790"/>
                    <a:pt x="0" y="1057093"/>
                    <a:pt x="0" y="1010590"/>
                  </a:cubicBezTo>
                  <a:lnTo>
                    <a:pt x="0" y="84200"/>
                  </a:lnTo>
                  <a:cubicBezTo>
                    <a:pt x="0" y="37698"/>
                    <a:pt x="37698" y="0"/>
                    <a:pt x="84200" y="0"/>
                  </a:cubicBezTo>
                  <a:close/>
                </a:path>
              </a:pathLst>
            </a:custGeom>
            <a:solidFill>
              <a:srgbClr val="89FFDB">
                <a:alpha val="6667"/>
              </a:srgbClr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35" id="35"/>
          <p:cNvSpPr txBox="true"/>
          <p:nvPr/>
        </p:nvSpPr>
        <p:spPr>
          <a:xfrm rot="0">
            <a:off x="13017390" y="5674547"/>
            <a:ext cx="4689286" cy="4362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32"/>
              </a:lnSpc>
            </a:pPr>
            <a:r>
              <a:rPr lang="en-US" sz="2847" spc="-71">
                <a:solidFill>
                  <a:srgbClr val="FFFFFF"/>
                </a:solidFill>
                <a:latin typeface="Poppins Medium"/>
              </a:rPr>
              <a:t>Icon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3222935" y="6396510"/>
            <a:ext cx="4278197" cy="17464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97"/>
              </a:lnSpc>
            </a:pPr>
            <a:r>
              <a:rPr lang="en-US" sz="2187" spc="-43">
                <a:solidFill>
                  <a:srgbClr val="E5E0DF"/>
                </a:solidFill>
                <a:latin typeface="Poppins"/>
              </a:rPr>
              <a:t>Widget usado para exibição de icones baseado em certos pacotes de ícones:</a:t>
            </a:r>
          </a:p>
          <a:p>
            <a:pPr algn="just">
              <a:lnSpc>
                <a:spcPts val="3498"/>
              </a:lnSpc>
            </a:pPr>
            <a:r>
              <a:rPr lang="en-US" sz="2187" spc="-43">
                <a:solidFill>
                  <a:srgbClr val="E5E0DF"/>
                </a:solidFill>
                <a:latin typeface="Poppins"/>
              </a:rPr>
              <a:t>https://www.fluttericon.com</a:t>
            </a:r>
          </a:p>
        </p:txBody>
      </p:sp>
      <p:grpSp>
        <p:nvGrpSpPr>
          <p:cNvPr name="Group 37" id="37"/>
          <p:cNvGrpSpPr/>
          <p:nvPr/>
        </p:nvGrpSpPr>
        <p:grpSpPr>
          <a:xfrm rot="0">
            <a:off x="1028700" y="6110760"/>
            <a:ext cx="4689286" cy="1850015"/>
            <a:chOff x="0" y="0"/>
            <a:chExt cx="1301198" cy="513348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1301198" cy="513348"/>
            </a:xfrm>
            <a:custGeom>
              <a:avLst/>
              <a:gdLst/>
              <a:ahLst/>
              <a:cxnLst/>
              <a:rect r="r" b="b" t="t" l="l"/>
              <a:pathLst>
                <a:path h="513348" w="1301198">
                  <a:moveTo>
                    <a:pt x="84200" y="0"/>
                  </a:moveTo>
                  <a:lnTo>
                    <a:pt x="1216998" y="0"/>
                  </a:lnTo>
                  <a:cubicBezTo>
                    <a:pt x="1263501" y="0"/>
                    <a:pt x="1301198" y="37698"/>
                    <a:pt x="1301198" y="84200"/>
                  </a:cubicBezTo>
                  <a:lnTo>
                    <a:pt x="1301198" y="429148"/>
                  </a:lnTo>
                  <a:cubicBezTo>
                    <a:pt x="1301198" y="475650"/>
                    <a:pt x="1263501" y="513348"/>
                    <a:pt x="1216998" y="513348"/>
                  </a:cubicBezTo>
                  <a:lnTo>
                    <a:pt x="84200" y="513348"/>
                  </a:lnTo>
                  <a:cubicBezTo>
                    <a:pt x="37698" y="513348"/>
                    <a:pt x="0" y="475650"/>
                    <a:pt x="0" y="429148"/>
                  </a:cubicBezTo>
                  <a:lnTo>
                    <a:pt x="0" y="84200"/>
                  </a:lnTo>
                  <a:cubicBezTo>
                    <a:pt x="0" y="37698"/>
                    <a:pt x="37698" y="0"/>
                    <a:pt x="84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>
              <a:solidFill>
                <a:srgbClr val="89FFDB">
                  <a:alpha val="24706"/>
                </a:srgbClr>
              </a:solidFill>
            </a:ln>
          </p:spPr>
        </p:sp>
        <p:sp>
          <p:nvSpPr>
            <p:cNvPr name="TextBox 39" id="39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40" id="40"/>
          <p:cNvSpPr txBox="true"/>
          <p:nvPr/>
        </p:nvSpPr>
        <p:spPr>
          <a:xfrm rot="0">
            <a:off x="1404779" y="6879566"/>
            <a:ext cx="3937129" cy="8701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98"/>
              </a:lnSpc>
            </a:pPr>
            <a:r>
              <a:rPr lang="en-US" sz="2187" spc="-43">
                <a:solidFill>
                  <a:srgbClr val="E5E0DF"/>
                </a:solidFill>
                <a:latin typeface="Poppins"/>
              </a:rPr>
              <a:t>Dentro do atributo “appbar” do Scaffold.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028700" y="6366805"/>
            <a:ext cx="4689286" cy="4362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32"/>
              </a:lnSpc>
            </a:pPr>
            <a:r>
              <a:rPr lang="en-US" sz="2847" spc="-71">
                <a:solidFill>
                  <a:srgbClr val="FFFFFF"/>
                </a:solidFill>
                <a:latin typeface="Poppins"/>
              </a:rPr>
              <a:t>AppBar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10817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028700" y="-1352220"/>
            <a:ext cx="3537731" cy="3537731"/>
          </a:xfrm>
          <a:custGeom>
            <a:avLst/>
            <a:gdLst/>
            <a:ahLst/>
            <a:cxnLst/>
            <a:rect r="r" b="b" t="t" l="l"/>
            <a:pathLst>
              <a:path h="3537731" w="3537731">
                <a:moveTo>
                  <a:pt x="0" y="0"/>
                </a:moveTo>
                <a:lnTo>
                  <a:pt x="3537731" y="0"/>
                </a:lnTo>
                <a:lnTo>
                  <a:pt x="3537731" y="3537731"/>
                </a:lnTo>
                <a:lnTo>
                  <a:pt x="0" y="35377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720303" y="5147207"/>
            <a:ext cx="9682760" cy="9682760"/>
          </a:xfrm>
          <a:custGeom>
            <a:avLst/>
            <a:gdLst/>
            <a:ahLst/>
            <a:cxnLst/>
            <a:rect r="r" b="b" t="t" l="l"/>
            <a:pathLst>
              <a:path h="9682760" w="9682760">
                <a:moveTo>
                  <a:pt x="0" y="0"/>
                </a:moveTo>
                <a:lnTo>
                  <a:pt x="9682759" y="0"/>
                </a:lnTo>
                <a:lnTo>
                  <a:pt x="9682759" y="9682759"/>
                </a:lnTo>
                <a:lnTo>
                  <a:pt x="0" y="968275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260143" y="3812437"/>
            <a:ext cx="11767714" cy="2669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120"/>
              </a:lnSpc>
            </a:pPr>
            <a:r>
              <a:rPr lang="en-US" sz="9200" spc="-230">
                <a:solidFill>
                  <a:srgbClr val="FFFFFF"/>
                </a:solidFill>
                <a:latin typeface="Poppins Bold"/>
              </a:rPr>
              <a:t>Named Parameters: CTRL + ESPAÇO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10817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028700" y="-1352220"/>
            <a:ext cx="3537731" cy="3537731"/>
          </a:xfrm>
          <a:custGeom>
            <a:avLst/>
            <a:gdLst/>
            <a:ahLst/>
            <a:cxnLst/>
            <a:rect r="r" b="b" t="t" l="l"/>
            <a:pathLst>
              <a:path h="3537731" w="3537731">
                <a:moveTo>
                  <a:pt x="0" y="0"/>
                </a:moveTo>
                <a:lnTo>
                  <a:pt x="3537731" y="0"/>
                </a:lnTo>
                <a:lnTo>
                  <a:pt x="3537731" y="3537731"/>
                </a:lnTo>
                <a:lnTo>
                  <a:pt x="0" y="35377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720303" y="5147207"/>
            <a:ext cx="9682760" cy="9682760"/>
          </a:xfrm>
          <a:custGeom>
            <a:avLst/>
            <a:gdLst/>
            <a:ahLst/>
            <a:cxnLst/>
            <a:rect r="r" b="b" t="t" l="l"/>
            <a:pathLst>
              <a:path h="9682760" w="9682760">
                <a:moveTo>
                  <a:pt x="0" y="0"/>
                </a:moveTo>
                <a:lnTo>
                  <a:pt x="9682759" y="0"/>
                </a:lnTo>
                <a:lnTo>
                  <a:pt x="9682759" y="9682759"/>
                </a:lnTo>
                <a:lnTo>
                  <a:pt x="0" y="968275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077335" y="287353"/>
            <a:ext cx="4482798" cy="9701234"/>
          </a:xfrm>
          <a:custGeom>
            <a:avLst/>
            <a:gdLst/>
            <a:ahLst/>
            <a:cxnLst/>
            <a:rect r="r" b="b" t="t" l="l"/>
            <a:pathLst>
              <a:path h="9701234" w="4482798">
                <a:moveTo>
                  <a:pt x="0" y="0"/>
                </a:moveTo>
                <a:lnTo>
                  <a:pt x="4482798" y="0"/>
                </a:lnTo>
                <a:lnTo>
                  <a:pt x="4482798" y="9701234"/>
                </a:lnTo>
                <a:lnTo>
                  <a:pt x="0" y="970123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4537066" y="5137970"/>
            <a:ext cx="3086100" cy="3086100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684859"/>
                  </a:lnTo>
                  <a:cubicBezTo>
                    <a:pt x="812800" y="718791"/>
                    <a:pt x="799321" y="751333"/>
                    <a:pt x="775327" y="775327"/>
                  </a:cubicBezTo>
                  <a:cubicBezTo>
                    <a:pt x="751333" y="799321"/>
                    <a:pt x="718791" y="812800"/>
                    <a:pt x="684859" y="812800"/>
                  </a:cubicBezTo>
                  <a:lnTo>
                    <a:pt x="127941" y="812800"/>
                  </a:lnTo>
                  <a:cubicBezTo>
                    <a:pt x="94009" y="812800"/>
                    <a:pt x="61467" y="799321"/>
                    <a:pt x="37473" y="775327"/>
                  </a:cubicBezTo>
                  <a:cubicBezTo>
                    <a:pt x="13479" y="751333"/>
                    <a:pt x="0" y="718791"/>
                    <a:pt x="0" y="684859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solidFill>
              <a:srgbClr val="7D60A1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FFFFF"/>
                  </a:solidFill>
                  <a:latin typeface="Open Sans Extra Bold"/>
                </a:rPr>
                <a:t>Hex: 7D60A1</a:t>
              </a:r>
            </a:p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FFFFF"/>
                  </a:solidFill>
                  <a:latin typeface="Open Sans Extra Bold"/>
                </a:rPr>
                <a:t>RGB: 125; 96; 161; 1</a:t>
              </a: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96258" y="1822659"/>
            <a:ext cx="11767714" cy="1393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120"/>
              </a:lnSpc>
            </a:pPr>
            <a:r>
              <a:rPr lang="en-US" sz="9200" spc="-230">
                <a:solidFill>
                  <a:srgbClr val="FFFFFF"/>
                </a:solidFill>
                <a:latin typeface="Poppins Bold"/>
              </a:rPr>
              <a:t>HANDS-ON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96258" y="3206325"/>
            <a:ext cx="11767714" cy="9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00"/>
              </a:lnSpc>
            </a:pPr>
            <a:r>
              <a:rPr lang="en-US" sz="6000" spc="-150">
                <a:solidFill>
                  <a:srgbClr val="FFFFFF"/>
                </a:solidFill>
                <a:latin typeface="Poppins Ultra-Bold"/>
              </a:rPr>
              <a:t>Página estática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DAFtlOTnAKo</dc:identifier>
  <dcterms:modified xsi:type="dcterms:W3CDTF">2011-08-01T06:04:30Z</dcterms:modified>
  <cp:revision>1</cp:revision>
  <dc:title>PAE-Encontro2.pptx</dc:title>
</cp:coreProperties>
</file>